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9"/>
  </p:handoutMasterIdLst>
  <p:sldIdLst>
    <p:sldId id="256" r:id="rId2"/>
    <p:sldId id="262" r:id="rId3"/>
    <p:sldId id="261" r:id="rId4"/>
    <p:sldId id="258" r:id="rId5"/>
    <p:sldId id="263" r:id="rId6"/>
    <p:sldId id="260" r:id="rId7"/>
    <p:sldId id="259" r:id="rId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63"/>
    <p:restoredTop sz="94689"/>
  </p:normalViewPr>
  <p:slideViewPr>
    <p:cSldViewPr snapToGrid="0" snapToObjects="1">
      <p:cViewPr varScale="1">
        <p:scale>
          <a:sx n="88" d="100"/>
          <a:sy n="88" d="100"/>
        </p:scale>
        <p:origin x="2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handoutMaster" Target="handoutMasters/handoutMaster1.xml"/><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9A19A243-6170-AA42-8564-BC3E1B2AE8D4}" type="datetimeFigureOut">
              <a:rPr lang="en-US" smtClean="0"/>
              <a:t>10/30/18</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A15B4D6-3CD3-9441-AAB9-6D8541B010A4}" type="slidenum">
              <a:rPr lang="en-US" smtClean="0"/>
              <a:t>‹#›</a:t>
            </a:fld>
            <a:endParaRPr lang="en-US"/>
          </a:p>
        </p:txBody>
      </p:sp>
    </p:spTree>
    <p:extLst>
      <p:ext uri="{BB962C8B-B14F-4D97-AF65-F5344CB8AC3E}">
        <p14:creationId xmlns:p14="http://schemas.microsoft.com/office/powerpoint/2010/main" val="13235098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CFD245-ACFB-5544-9785-B007CD45A204}" type="datetimeFigureOut">
              <a:rPr lang="en-US" smtClean="0"/>
              <a:t>10/30/18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B7F00-1E0F-C842-872D-125DB73879AB}" type="slidenum">
              <a:rPr lang="en-US" smtClean="0"/>
              <a:t>‹#›</a:t>
            </a:fld>
            <a:endParaRPr lang="en-US"/>
          </a:p>
        </p:txBody>
      </p:sp>
    </p:spTree>
    <p:extLst>
      <p:ext uri="{BB962C8B-B14F-4D97-AF65-F5344CB8AC3E}">
        <p14:creationId xmlns:p14="http://schemas.microsoft.com/office/powerpoint/2010/main" val="1317341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CFD245-ACFB-5544-9785-B007CD45A204}" type="datetimeFigureOut">
              <a:rPr lang="en-US" smtClean="0"/>
              <a:t>10/30/18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B7F00-1E0F-C842-872D-125DB73879AB}" type="slidenum">
              <a:rPr lang="en-US" smtClean="0"/>
              <a:t>‹#›</a:t>
            </a:fld>
            <a:endParaRPr lang="en-US"/>
          </a:p>
        </p:txBody>
      </p:sp>
    </p:spTree>
    <p:extLst>
      <p:ext uri="{BB962C8B-B14F-4D97-AF65-F5344CB8AC3E}">
        <p14:creationId xmlns:p14="http://schemas.microsoft.com/office/powerpoint/2010/main" val="849007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CFD245-ACFB-5544-9785-B007CD45A204}" type="datetimeFigureOut">
              <a:rPr lang="en-US" smtClean="0"/>
              <a:t>10/30/18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B7F00-1E0F-C842-872D-125DB73879AB}" type="slidenum">
              <a:rPr lang="en-US" smtClean="0"/>
              <a:t>‹#›</a:t>
            </a:fld>
            <a:endParaRPr lang="en-US"/>
          </a:p>
        </p:txBody>
      </p:sp>
    </p:spTree>
    <p:extLst>
      <p:ext uri="{BB962C8B-B14F-4D97-AF65-F5344CB8AC3E}">
        <p14:creationId xmlns:p14="http://schemas.microsoft.com/office/powerpoint/2010/main" val="139533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CFD245-ACFB-5544-9785-B007CD45A204}" type="datetimeFigureOut">
              <a:rPr lang="en-US" smtClean="0"/>
              <a:t>10/30/18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B7F00-1E0F-C842-872D-125DB73879AB}" type="slidenum">
              <a:rPr lang="en-US" smtClean="0"/>
              <a:t>‹#›</a:t>
            </a:fld>
            <a:endParaRPr lang="en-US"/>
          </a:p>
        </p:txBody>
      </p:sp>
    </p:spTree>
    <p:extLst>
      <p:ext uri="{BB962C8B-B14F-4D97-AF65-F5344CB8AC3E}">
        <p14:creationId xmlns:p14="http://schemas.microsoft.com/office/powerpoint/2010/main" val="41775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CFD245-ACFB-5544-9785-B007CD45A204}" type="datetimeFigureOut">
              <a:rPr lang="en-US" smtClean="0"/>
              <a:t>10/30/18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B7F00-1E0F-C842-872D-125DB73879AB}" type="slidenum">
              <a:rPr lang="en-US" smtClean="0"/>
              <a:t>‹#›</a:t>
            </a:fld>
            <a:endParaRPr lang="en-US"/>
          </a:p>
        </p:txBody>
      </p:sp>
    </p:spTree>
    <p:extLst>
      <p:ext uri="{BB962C8B-B14F-4D97-AF65-F5344CB8AC3E}">
        <p14:creationId xmlns:p14="http://schemas.microsoft.com/office/powerpoint/2010/main" val="47037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CFD245-ACFB-5544-9785-B007CD45A204}" type="datetimeFigureOut">
              <a:rPr lang="en-US" smtClean="0"/>
              <a:t>10/30/18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B7F00-1E0F-C842-872D-125DB73879AB}" type="slidenum">
              <a:rPr lang="en-US" smtClean="0"/>
              <a:t>‹#›</a:t>
            </a:fld>
            <a:endParaRPr lang="en-US"/>
          </a:p>
        </p:txBody>
      </p:sp>
    </p:spTree>
    <p:extLst>
      <p:ext uri="{BB962C8B-B14F-4D97-AF65-F5344CB8AC3E}">
        <p14:creationId xmlns:p14="http://schemas.microsoft.com/office/powerpoint/2010/main" val="66782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CFD245-ACFB-5544-9785-B007CD45A204}" type="datetimeFigureOut">
              <a:rPr lang="en-US" smtClean="0"/>
              <a:t>10/30/18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2B7F00-1E0F-C842-872D-125DB73879AB}" type="slidenum">
              <a:rPr lang="en-US" smtClean="0"/>
              <a:t>‹#›</a:t>
            </a:fld>
            <a:endParaRPr lang="en-US"/>
          </a:p>
        </p:txBody>
      </p:sp>
    </p:spTree>
    <p:extLst>
      <p:ext uri="{BB962C8B-B14F-4D97-AF65-F5344CB8AC3E}">
        <p14:creationId xmlns:p14="http://schemas.microsoft.com/office/powerpoint/2010/main" val="1368025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CFD245-ACFB-5544-9785-B007CD45A204}" type="datetimeFigureOut">
              <a:rPr lang="en-US" smtClean="0"/>
              <a:t>10/30/18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2B7F00-1E0F-C842-872D-125DB73879AB}" type="slidenum">
              <a:rPr lang="en-US" smtClean="0"/>
              <a:t>‹#›</a:t>
            </a:fld>
            <a:endParaRPr lang="en-US"/>
          </a:p>
        </p:txBody>
      </p:sp>
    </p:spTree>
    <p:extLst>
      <p:ext uri="{BB962C8B-B14F-4D97-AF65-F5344CB8AC3E}">
        <p14:creationId xmlns:p14="http://schemas.microsoft.com/office/powerpoint/2010/main" val="144314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FD245-ACFB-5544-9785-B007CD45A204}" type="datetimeFigureOut">
              <a:rPr lang="en-US" smtClean="0"/>
              <a:t>10/30/18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2B7F00-1E0F-C842-872D-125DB73879AB}" type="slidenum">
              <a:rPr lang="en-US" smtClean="0"/>
              <a:t>‹#›</a:t>
            </a:fld>
            <a:endParaRPr lang="en-US"/>
          </a:p>
        </p:txBody>
      </p:sp>
    </p:spTree>
    <p:extLst>
      <p:ext uri="{BB962C8B-B14F-4D97-AF65-F5344CB8AC3E}">
        <p14:creationId xmlns:p14="http://schemas.microsoft.com/office/powerpoint/2010/main" val="119195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FD245-ACFB-5544-9785-B007CD45A204}" type="datetimeFigureOut">
              <a:rPr lang="en-US" smtClean="0"/>
              <a:t>10/30/18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B7F00-1E0F-C842-872D-125DB73879AB}" type="slidenum">
              <a:rPr lang="en-US" smtClean="0"/>
              <a:t>‹#›</a:t>
            </a:fld>
            <a:endParaRPr lang="en-US"/>
          </a:p>
        </p:txBody>
      </p:sp>
    </p:spTree>
    <p:extLst>
      <p:ext uri="{BB962C8B-B14F-4D97-AF65-F5344CB8AC3E}">
        <p14:creationId xmlns:p14="http://schemas.microsoft.com/office/powerpoint/2010/main" val="1490444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FD245-ACFB-5544-9785-B007CD45A204}" type="datetimeFigureOut">
              <a:rPr lang="en-US" smtClean="0"/>
              <a:t>10/30/18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B7F00-1E0F-C842-872D-125DB73879AB}" type="slidenum">
              <a:rPr lang="en-US" smtClean="0"/>
              <a:t>‹#›</a:t>
            </a:fld>
            <a:endParaRPr lang="en-US"/>
          </a:p>
        </p:txBody>
      </p:sp>
    </p:spTree>
    <p:extLst>
      <p:ext uri="{BB962C8B-B14F-4D97-AF65-F5344CB8AC3E}">
        <p14:creationId xmlns:p14="http://schemas.microsoft.com/office/powerpoint/2010/main" val="16559907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FD245-ACFB-5544-9785-B007CD45A204}" type="datetimeFigureOut">
              <a:rPr lang="en-US" smtClean="0"/>
              <a:t>10/30/18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B7F00-1E0F-C842-872D-125DB73879AB}" type="slidenum">
              <a:rPr lang="en-US" smtClean="0"/>
              <a:t>‹#›</a:t>
            </a:fld>
            <a:endParaRPr lang="en-US"/>
          </a:p>
        </p:txBody>
      </p:sp>
    </p:spTree>
    <p:extLst>
      <p:ext uri="{BB962C8B-B14F-4D97-AF65-F5344CB8AC3E}">
        <p14:creationId xmlns:p14="http://schemas.microsoft.com/office/powerpoint/2010/main" val="1621647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1772" y="381293"/>
            <a:ext cx="9144000" cy="1620172"/>
          </a:xfrm>
        </p:spPr>
        <p:txBody>
          <a:bodyPr>
            <a:normAutofit fontScale="90000"/>
          </a:bodyPr>
          <a:lstStyle/>
          <a:p>
            <a:r>
              <a:rPr lang="en-US" dirty="0" smtClean="0"/>
              <a:t>The Story of Natural Selection and the Peppered Moth</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082" t="9920" r="65714" b="56583"/>
          <a:stretch/>
        </p:blipFill>
        <p:spPr>
          <a:xfrm>
            <a:off x="10141852" y="5024668"/>
            <a:ext cx="2005841" cy="159021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61" y="2609248"/>
            <a:ext cx="4700296" cy="3655786"/>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4422" t="55576" r="33197" b="-3728"/>
          <a:stretch/>
        </p:blipFill>
        <p:spPr>
          <a:xfrm>
            <a:off x="6183086" y="5022920"/>
            <a:ext cx="1596570" cy="1697194"/>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7007" t="5487" r="29796" b="51880"/>
          <a:stretch/>
        </p:blipFill>
        <p:spPr>
          <a:xfrm>
            <a:off x="8075383" y="4989284"/>
            <a:ext cx="1770743" cy="1625601"/>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52593" r="67075"/>
          <a:stretch/>
        </p:blipFill>
        <p:spPr>
          <a:xfrm>
            <a:off x="9846126" y="2609248"/>
            <a:ext cx="1756229" cy="1807637"/>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68912" t="7026" r="-1429" b="49580"/>
          <a:stretch/>
        </p:blipFill>
        <p:spPr>
          <a:xfrm>
            <a:off x="7779656" y="2755901"/>
            <a:ext cx="1734456" cy="1654629"/>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62245" b="49009"/>
          <a:stretch/>
        </p:blipFill>
        <p:spPr>
          <a:xfrm>
            <a:off x="5203371" y="2540914"/>
            <a:ext cx="2013858" cy="1944304"/>
          </a:xfrm>
          <a:prstGeom prst="rect">
            <a:avLst/>
          </a:prstGeom>
        </p:spPr>
      </p:pic>
    </p:spTree>
    <p:extLst>
      <p:ext uri="{BB962C8B-B14F-4D97-AF65-F5344CB8AC3E}">
        <p14:creationId xmlns:p14="http://schemas.microsoft.com/office/powerpoint/2010/main" val="350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34715" y="359764"/>
            <a:ext cx="5585085" cy="5817199"/>
          </a:xfrm>
        </p:spPr>
        <p:txBody>
          <a:bodyPr>
            <a:normAutofit/>
          </a:bodyPr>
          <a:lstStyle/>
          <a:p>
            <a:r>
              <a:rPr lang="en-US" dirty="0"/>
              <a:t>The English Peppered Moth, </a:t>
            </a:r>
            <a:r>
              <a:rPr lang="en-US" dirty="0" err="1"/>
              <a:t>Biston</a:t>
            </a:r>
            <a:r>
              <a:rPr lang="en-US" dirty="0"/>
              <a:t> </a:t>
            </a:r>
            <a:r>
              <a:rPr lang="en-US" dirty="0" err="1"/>
              <a:t>betularia</a:t>
            </a:r>
            <a:r>
              <a:rPr lang="en-US" dirty="0"/>
              <a:t>, flies at night and rests on lichen covered trees during the day. Just like how humans can have red or black hair, the moth comes in two forms of the same species - a pale speckled version which blends in with the light colored lichen on the trees, and a </a:t>
            </a:r>
            <a:r>
              <a:rPr lang="en-US" b="1" dirty="0"/>
              <a:t>black, or </a:t>
            </a:r>
            <a:r>
              <a:rPr lang="en-US" b="1" dirty="0" err="1"/>
              <a:t>melanic</a:t>
            </a:r>
            <a:r>
              <a:rPr lang="en-US" dirty="0"/>
              <a:t>, version which is easy to see on the light trees. </a:t>
            </a:r>
            <a:endParaRPr lang="en-US" dirty="0" smtClean="0">
              <a:effectLst/>
            </a:endParaRPr>
          </a:p>
          <a:p>
            <a:endParaRPr lang="en-US" dirty="0"/>
          </a:p>
        </p:txBody>
      </p:sp>
      <p:pic>
        <p:nvPicPr>
          <p:cNvPr id="4" name="Picture 3" descr="Image result for image of peppered moth"/>
          <p:cNvPicPr/>
          <p:nvPr/>
        </p:nvPicPr>
        <p:blipFill>
          <a:blip r:embed="rId2">
            <a:extLst>
              <a:ext uri="{28A0092B-C50C-407E-A947-70E740481C1C}">
                <a14:useLocalDpi xmlns:a14="http://schemas.microsoft.com/office/drawing/2010/main" val="0"/>
              </a:ext>
            </a:extLst>
          </a:blip>
          <a:srcRect/>
          <a:stretch>
            <a:fillRect/>
          </a:stretch>
        </p:blipFill>
        <p:spPr bwMode="auto">
          <a:xfrm>
            <a:off x="7363762" y="3889558"/>
            <a:ext cx="3743949" cy="2601184"/>
          </a:xfrm>
          <a:prstGeom prst="rect">
            <a:avLst/>
          </a:prstGeom>
          <a:noFill/>
          <a:ln>
            <a:noFill/>
          </a:ln>
        </p:spPr>
      </p:pic>
      <p:pic>
        <p:nvPicPr>
          <p:cNvPr id="7" name="Content Placeholder 6" descr="Image result for image of peppered moth"/>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42023" y="359764"/>
            <a:ext cx="5181600" cy="3376676"/>
          </a:xfrm>
          <a:prstGeom prst="rect">
            <a:avLst/>
          </a:prstGeom>
          <a:noFill/>
          <a:ln>
            <a:noFill/>
          </a:ln>
        </p:spPr>
      </p:pic>
    </p:spTree>
    <p:extLst>
      <p:ext uri="{BB962C8B-B14F-4D97-AF65-F5344CB8AC3E}">
        <p14:creationId xmlns:p14="http://schemas.microsoft.com/office/powerpoint/2010/main" val="867110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38397" y="806292"/>
            <a:ext cx="5181600" cy="5264723"/>
          </a:xfrm>
        </p:spPr>
        <p:txBody>
          <a:bodyPr>
            <a:normAutofit/>
          </a:bodyPr>
          <a:lstStyle/>
          <a:p>
            <a:pPr marL="0" indent="0">
              <a:buNone/>
            </a:pPr>
            <a:r>
              <a:rPr lang="en-US" dirty="0"/>
              <a:t>Before the Industrial Revolution, trees were covered in light colored lichen and the pale form was easily camouflaged during the day. The </a:t>
            </a:r>
            <a:r>
              <a:rPr lang="en-US" dirty="0" err="1"/>
              <a:t>melanic</a:t>
            </a:r>
            <a:r>
              <a:rPr lang="en-US" dirty="0"/>
              <a:t> form was a dark contrast to the light background so birds easily found them and they were eaten more frequently. As a result, they were less likely to survive and pass their genes on to the next generation which made this form of moth rare within the population. </a:t>
            </a:r>
            <a:endParaRPr lang="en-US" dirty="0" smtClean="0">
              <a:effectLst/>
            </a:endParaRPr>
          </a:p>
          <a:p>
            <a:endParaRPr lang="en-US" dirty="0"/>
          </a:p>
        </p:txBody>
      </p:sp>
      <p:pic>
        <p:nvPicPr>
          <p:cNvPr id="7" name="Content Placeholder 6" descr="https://dl0.creation.com/articles/p003/c00330/330-dead-moths-on-trees.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13423" y="1247085"/>
            <a:ext cx="5463915" cy="4269295"/>
          </a:xfrm>
          <a:prstGeom prst="rect">
            <a:avLst/>
          </a:prstGeom>
          <a:noFill/>
          <a:ln>
            <a:noFill/>
          </a:ln>
        </p:spPr>
      </p:pic>
    </p:spTree>
    <p:extLst>
      <p:ext uri="{BB962C8B-B14F-4D97-AF65-F5344CB8AC3E}">
        <p14:creationId xmlns:p14="http://schemas.microsoft.com/office/powerpoint/2010/main" val="830318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9784" y="539646"/>
            <a:ext cx="5690016" cy="5637317"/>
          </a:xfrm>
        </p:spPr>
        <p:txBody>
          <a:bodyPr>
            <a:normAutofit/>
          </a:bodyPr>
          <a:lstStyle/>
          <a:p>
            <a:r>
              <a:rPr lang="en-US" dirty="0"/>
              <a:t>In the late 1700s and early to mid-1800s, the Industrial Revolution created air pollution so thick that it killed the </a:t>
            </a:r>
            <a:r>
              <a:rPr lang="en-US" dirty="0" smtClean="0"/>
              <a:t>lichens </a:t>
            </a:r>
            <a:r>
              <a:rPr lang="en-US" dirty="0"/>
              <a:t>and covered the trees in black soot. </a:t>
            </a:r>
          </a:p>
        </p:txBody>
      </p:sp>
      <p:pic>
        <p:nvPicPr>
          <p:cNvPr id="5" name="Content Placeholder 4"/>
          <p:cNvPicPr>
            <a:picLocks noGrp="1" noChangeAspect="1"/>
          </p:cNvPicPr>
          <p:nvPr>
            <p:ph sz="half" idx="2"/>
          </p:nvPr>
        </p:nvPicPr>
        <p:blipFill rotWithShape="1">
          <a:blip r:embed="rId2"/>
          <a:srcRect l="69214"/>
          <a:stretch/>
        </p:blipFill>
        <p:spPr>
          <a:xfrm>
            <a:off x="7255241" y="243330"/>
            <a:ext cx="3843728" cy="2939793"/>
          </a:xfrm>
          <a:prstGeom prst="rect">
            <a:avLst/>
          </a:prstGeom>
        </p:spPr>
      </p:pic>
      <p:pic>
        <p:nvPicPr>
          <p:cNvPr id="6" name="Picture 5"/>
          <p:cNvPicPr>
            <a:picLocks noChangeAspect="1"/>
          </p:cNvPicPr>
          <p:nvPr/>
        </p:nvPicPr>
        <p:blipFill>
          <a:blip r:embed="rId3"/>
          <a:stretch>
            <a:fillRect/>
          </a:stretch>
        </p:blipFill>
        <p:spPr>
          <a:xfrm>
            <a:off x="7255241" y="3491488"/>
            <a:ext cx="4262932" cy="3193084"/>
          </a:xfrm>
          <a:prstGeom prst="rect">
            <a:avLst/>
          </a:prstGeom>
        </p:spPr>
      </p:pic>
    </p:spTree>
    <p:extLst>
      <p:ext uri="{BB962C8B-B14F-4D97-AF65-F5344CB8AC3E}">
        <p14:creationId xmlns:p14="http://schemas.microsoft.com/office/powerpoint/2010/main" val="827028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3426" y="416549"/>
            <a:ext cx="5181600" cy="5894309"/>
          </a:xfrm>
        </p:spPr>
        <p:txBody>
          <a:bodyPr>
            <a:normAutofit/>
          </a:bodyPr>
          <a:lstStyle/>
          <a:p>
            <a:r>
              <a:rPr lang="en-US" dirty="0" smtClean="0"/>
              <a:t>As a result, the pale moths stood out against the black background and birds caught them more easily while the </a:t>
            </a:r>
            <a:r>
              <a:rPr lang="en-US" dirty="0" err="1" smtClean="0"/>
              <a:t>melanic</a:t>
            </a:r>
            <a:r>
              <a:rPr lang="en-US" dirty="0" smtClean="0"/>
              <a:t> form was well- camouflaged allowing them to survive, breed, and pass the dark coloration on to their offspring. The </a:t>
            </a:r>
            <a:r>
              <a:rPr lang="en-US" dirty="0" err="1" smtClean="0"/>
              <a:t>melanic</a:t>
            </a:r>
            <a:r>
              <a:rPr lang="en-US" dirty="0" smtClean="0"/>
              <a:t> moth became more common among the peppered moths due to selective pressure the birds put on the population due to their inability to find camouflaged forms. </a:t>
            </a:r>
            <a:endParaRPr lang="en-US" dirty="0" smtClean="0">
              <a:effectLst/>
            </a:endParaRPr>
          </a:p>
          <a:p>
            <a:endParaRPr lang="en-US" dirty="0"/>
          </a:p>
        </p:txBody>
      </p:sp>
      <p:pic>
        <p:nvPicPr>
          <p:cNvPr id="5" name="Content Placeholder 4"/>
          <p:cNvPicPr>
            <a:picLocks noGrp="1" noChangeAspect="1"/>
          </p:cNvPicPr>
          <p:nvPr>
            <p:ph sz="half" idx="2"/>
          </p:nvPr>
        </p:nvPicPr>
        <p:blipFill>
          <a:blip r:embed="rId2"/>
          <a:stretch>
            <a:fillRect/>
          </a:stretch>
        </p:blipFill>
        <p:spPr>
          <a:xfrm>
            <a:off x="5872396" y="1334124"/>
            <a:ext cx="5961645" cy="4302177"/>
          </a:xfrm>
          <a:prstGeom prst="rect">
            <a:avLst/>
          </a:prstGeom>
        </p:spPr>
      </p:pic>
    </p:spTree>
    <p:extLst>
      <p:ext uri="{BB962C8B-B14F-4D97-AF65-F5344CB8AC3E}">
        <p14:creationId xmlns:p14="http://schemas.microsoft.com/office/powerpoint/2010/main" val="188910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4852" y="284813"/>
            <a:ext cx="5405203" cy="5907140"/>
          </a:xfrm>
        </p:spPr>
        <p:txBody>
          <a:bodyPr>
            <a:normAutofit/>
          </a:bodyPr>
          <a:lstStyle/>
          <a:p>
            <a:r>
              <a:rPr lang="en-US" dirty="0"/>
              <a:t>In the 1950s, pollution became regulated </a:t>
            </a:r>
            <a:r>
              <a:rPr lang="en-US" dirty="0" smtClean="0"/>
              <a:t>(by the Clean Air Act) and </a:t>
            </a:r>
            <a:r>
              <a:rPr lang="en-US" dirty="0"/>
              <a:t>as a result, the trees took on their original appearance and lichens again flourished. As a result of reverse selective pressure, the </a:t>
            </a:r>
            <a:r>
              <a:rPr lang="en-US" dirty="0" err="1"/>
              <a:t>melanic</a:t>
            </a:r>
            <a:r>
              <a:rPr lang="en-US" dirty="0"/>
              <a:t> form decreased while the pale form increased in numbers. It is expected that with the current trend, the gene for </a:t>
            </a:r>
            <a:r>
              <a:rPr lang="en-US" dirty="0" err="1"/>
              <a:t>melanic</a:t>
            </a:r>
            <a:r>
              <a:rPr lang="en-US" dirty="0"/>
              <a:t> moths could be completely eliminated from the peppered moth population within the next few years. </a:t>
            </a:r>
            <a:endParaRPr lang="en-US" dirty="0">
              <a:effectLst/>
            </a:endParaRPr>
          </a:p>
        </p:txBody>
      </p:sp>
      <p:pic>
        <p:nvPicPr>
          <p:cNvPr id="2" name="Content Placeholder 1"/>
          <p:cNvPicPr>
            <a:picLocks noGrp="1" noChangeAspect="1"/>
          </p:cNvPicPr>
          <p:nvPr>
            <p:ph sz="half" idx="2"/>
          </p:nvPr>
        </p:nvPicPr>
        <p:blipFill>
          <a:blip r:embed="rId2"/>
          <a:stretch>
            <a:fillRect/>
          </a:stretch>
        </p:blipFill>
        <p:spPr>
          <a:xfrm>
            <a:off x="5767466" y="809469"/>
            <a:ext cx="6201880" cy="3492708"/>
          </a:xfrm>
          <a:prstGeom prst="rect">
            <a:avLst/>
          </a:prstGeom>
        </p:spPr>
      </p:pic>
    </p:spTree>
    <p:extLst>
      <p:ext uri="{BB962C8B-B14F-4D97-AF65-F5344CB8AC3E}">
        <p14:creationId xmlns:p14="http://schemas.microsoft.com/office/powerpoint/2010/main" val="1457917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3348" y="5173430"/>
            <a:ext cx="10014678" cy="1377272"/>
          </a:xfrm>
        </p:spPr>
        <p:txBody>
          <a:bodyPr/>
          <a:lstStyle/>
          <a:p>
            <a:r>
              <a:rPr lang="en-US" dirty="0"/>
              <a:t>The peppered moth story provides evidence for changes of frequencies of different forms of a species within a population. However, it does not show large scale Evolution. </a:t>
            </a:r>
            <a:endParaRPr lang="en-US" dirty="0" smtClean="0">
              <a:effectLst/>
            </a:endParaRPr>
          </a:p>
          <a:p>
            <a:endParaRPr lang="en-US" dirty="0"/>
          </a:p>
        </p:txBody>
      </p:sp>
      <p:pic>
        <p:nvPicPr>
          <p:cNvPr id="5" name="Content Placeholder 4" descr="https://ncse.com/files/blog-images/Peppered_moths.jpg"/>
          <p:cNvPicPr>
            <a:picLocks noGrp="1"/>
          </p:cNvPicPr>
          <p:nvPr>
            <p:ph sz="half" idx="2"/>
          </p:nvPr>
        </p:nvPicPr>
        <p:blipFill rotWithShape="1">
          <a:blip r:embed="rId2">
            <a:extLst>
              <a:ext uri="{28A0092B-C50C-407E-A947-70E740481C1C}">
                <a14:useLocalDpi xmlns:a14="http://schemas.microsoft.com/office/drawing/2010/main" val="0"/>
              </a:ext>
            </a:extLst>
          </a:blip>
          <a:srcRect b="52280"/>
          <a:stretch/>
        </p:blipFill>
        <p:spPr bwMode="auto">
          <a:xfrm>
            <a:off x="358515" y="314792"/>
            <a:ext cx="4452079" cy="2038663"/>
          </a:xfrm>
          <a:prstGeom prst="rect">
            <a:avLst/>
          </a:prstGeom>
          <a:noFill/>
          <a:ln>
            <a:noFill/>
          </a:ln>
        </p:spPr>
      </p:pic>
      <p:pic>
        <p:nvPicPr>
          <p:cNvPr id="6" name="Content Placeholder 4" descr="https://ncse.com/files/blog-images/Peppered_moths.jpg"/>
          <p:cNvPicPr>
            <a:picLocks/>
          </p:cNvPicPr>
          <p:nvPr/>
        </p:nvPicPr>
        <p:blipFill rotWithShape="1">
          <a:blip r:embed="rId2">
            <a:extLst>
              <a:ext uri="{28A0092B-C50C-407E-A947-70E740481C1C}">
                <a14:useLocalDpi xmlns:a14="http://schemas.microsoft.com/office/drawing/2010/main" val="0"/>
              </a:ext>
            </a:extLst>
          </a:blip>
          <a:srcRect b="50585"/>
          <a:stretch/>
        </p:blipFill>
        <p:spPr bwMode="auto">
          <a:xfrm>
            <a:off x="3515190" y="2625777"/>
            <a:ext cx="4452079" cy="2111116"/>
          </a:xfrm>
          <a:prstGeom prst="rect">
            <a:avLst/>
          </a:prstGeom>
          <a:noFill/>
          <a:ln>
            <a:noFill/>
          </a:ln>
        </p:spPr>
      </p:pic>
      <p:pic>
        <p:nvPicPr>
          <p:cNvPr id="7" name="Content Placeholder 4" descr="https://ncse.com/files/blog-images/Peppered_moths.jpg"/>
          <p:cNvPicPr>
            <a:picLocks/>
          </p:cNvPicPr>
          <p:nvPr/>
        </p:nvPicPr>
        <p:blipFill rotWithShape="1">
          <a:blip r:embed="rId2">
            <a:extLst>
              <a:ext uri="{28A0092B-C50C-407E-A947-70E740481C1C}">
                <a14:useLocalDpi xmlns:a14="http://schemas.microsoft.com/office/drawing/2010/main" val="0"/>
              </a:ext>
            </a:extLst>
          </a:blip>
          <a:srcRect t="51871"/>
          <a:stretch/>
        </p:blipFill>
        <p:spPr bwMode="auto">
          <a:xfrm>
            <a:off x="5741230" y="331605"/>
            <a:ext cx="4452079" cy="2056150"/>
          </a:xfrm>
          <a:prstGeom prst="rect">
            <a:avLst/>
          </a:prstGeom>
          <a:noFill/>
          <a:ln>
            <a:noFill/>
          </a:ln>
        </p:spPr>
      </p:pic>
      <p:sp>
        <p:nvSpPr>
          <p:cNvPr id="2" name="TextBox 1"/>
          <p:cNvSpPr txBox="1"/>
          <p:nvPr/>
        </p:nvSpPr>
        <p:spPr>
          <a:xfrm>
            <a:off x="238789" y="2387755"/>
            <a:ext cx="2984292" cy="646331"/>
          </a:xfrm>
          <a:prstGeom prst="rect">
            <a:avLst/>
          </a:prstGeom>
          <a:noFill/>
        </p:spPr>
        <p:txBody>
          <a:bodyPr wrap="square" rtlCol="0">
            <a:spAutoFit/>
          </a:bodyPr>
          <a:lstStyle/>
          <a:p>
            <a:r>
              <a:rPr lang="en-US" b="1" smtClean="0"/>
              <a:t>#1 Before </a:t>
            </a:r>
            <a:r>
              <a:rPr lang="en-US" b="1" dirty="0" smtClean="0"/>
              <a:t>Industrial Revolution</a:t>
            </a:r>
            <a:endParaRPr lang="en-US" b="1" dirty="0"/>
          </a:p>
        </p:txBody>
      </p:sp>
      <p:sp>
        <p:nvSpPr>
          <p:cNvPr id="9" name="Rectangle 8"/>
          <p:cNvSpPr/>
          <p:nvPr/>
        </p:nvSpPr>
        <p:spPr>
          <a:xfrm>
            <a:off x="8614543" y="2256444"/>
            <a:ext cx="3157531" cy="369332"/>
          </a:xfrm>
          <a:prstGeom prst="rect">
            <a:avLst/>
          </a:prstGeom>
        </p:spPr>
        <p:txBody>
          <a:bodyPr wrap="none">
            <a:spAutoFit/>
          </a:bodyPr>
          <a:lstStyle/>
          <a:p>
            <a:r>
              <a:rPr lang="en-US" b="1" smtClean="0"/>
              <a:t>#2 During </a:t>
            </a:r>
            <a:r>
              <a:rPr lang="en-US" b="1" dirty="0" smtClean="0"/>
              <a:t>Industrial Revolution</a:t>
            </a:r>
            <a:endParaRPr lang="en-US" b="1" dirty="0"/>
          </a:p>
        </p:txBody>
      </p:sp>
      <p:sp>
        <p:nvSpPr>
          <p:cNvPr id="10" name="Rectangle 9"/>
          <p:cNvSpPr/>
          <p:nvPr/>
        </p:nvSpPr>
        <p:spPr>
          <a:xfrm>
            <a:off x="3342808" y="4750742"/>
            <a:ext cx="5449762" cy="369332"/>
          </a:xfrm>
          <a:prstGeom prst="rect">
            <a:avLst/>
          </a:prstGeom>
        </p:spPr>
        <p:txBody>
          <a:bodyPr wrap="none">
            <a:spAutoFit/>
          </a:bodyPr>
          <a:lstStyle/>
          <a:p>
            <a:r>
              <a:rPr lang="en-US" b="1" dirty="0" smtClean="0"/>
              <a:t>#3 After Clean Air Act was passed and smog went away</a:t>
            </a:r>
            <a:endParaRPr lang="en-US" b="1" dirty="0"/>
          </a:p>
        </p:txBody>
      </p:sp>
    </p:spTree>
    <p:extLst>
      <p:ext uri="{BB962C8B-B14F-4D97-AF65-F5344CB8AC3E}">
        <p14:creationId xmlns:p14="http://schemas.microsoft.com/office/powerpoint/2010/main" val="770895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396</Words>
  <Application>Microsoft Macintosh PowerPoint</Application>
  <PresentationFormat>Widescreen</PresentationFormat>
  <Paragraphs>10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Calibri Light</vt:lpstr>
      <vt:lpstr>Arial</vt:lpstr>
      <vt:lpstr>Office Theme</vt:lpstr>
      <vt:lpstr>The Story of Natural Selection and the Peppered Moth</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Selection and the Peppered Moth</dc:title>
  <dc:creator>Megonigal, Elizabeth</dc:creator>
  <cp:lastModifiedBy>Megonigal, Elizabeth</cp:lastModifiedBy>
  <cp:revision>5</cp:revision>
  <cp:lastPrinted>2018-10-31T01:09:10Z</cp:lastPrinted>
  <dcterms:created xsi:type="dcterms:W3CDTF">2018-10-31T00:37:50Z</dcterms:created>
  <dcterms:modified xsi:type="dcterms:W3CDTF">2018-10-31T01:23:12Z</dcterms:modified>
</cp:coreProperties>
</file>