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1101434-74A5-4A45-B1DB-684812A003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7019CB-858E-4A16-8EF8-CF4A404389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B57036F3-6029-49BD-9C19-E35BC1DEDCE2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26A6CB-17EC-4461-A99C-34B3AE2A10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05D554-D884-4E53-B082-CFB7E99556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44B14ACE-00E6-46ED-993C-E1C22F3E2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61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3F37A539-ED84-4385-BB77-B03A598BB47D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ECCA7CE9-7959-4C3E-B7BA-6673B688C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69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4579" y="4521585"/>
            <a:ext cx="5305185" cy="4283607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089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C4DCC-E42E-47D7-BB92-70C6C0C60605}" type="datetime1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A7181-4FFA-488E-8FDE-E800E3763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030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5004-D907-4363-8946-0B32C81BC35C}" type="datetime1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A7181-4FFA-488E-8FDE-E800E3763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82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8AD7-8CBC-4095-B680-F0EE66A934F2}" type="datetime1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A7181-4FFA-488E-8FDE-E800E3763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923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B760E-298E-4B19-96A3-E4629DE5C99C}" type="datetime1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DA023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0A1F7-5603-4E4D-8D08-7033B7F6B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324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5F3CB-5483-4B92-A385-C6165D2CB2E9}" type="datetime1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A7181-4FFA-488E-8FDE-E800E3763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01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81A9-A288-4007-A069-4802D7B3E4A8}" type="datetime1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A7181-4FFA-488E-8FDE-E800E3763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436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3777-E9E3-43C6-B3BC-26E7941AA5FA}" type="datetime1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A7181-4FFA-488E-8FDE-E800E3763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374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854DA-BB80-488A-8A29-A5D9ABF8875C}" type="datetime1">
              <a:rPr lang="en-US" smtClean="0"/>
              <a:t>10/12/2017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A7181-4FFA-488E-8FDE-E800E3763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49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BEA9-CC97-4093-98DB-A5A62DE4B258}" type="datetime1">
              <a:rPr lang="en-US" smtClean="0"/>
              <a:t>10/12/2017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A7181-4FFA-488E-8FDE-E800E3763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88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7BA9F-83DC-46EF-80DE-2F413757F3FB}" type="datetime1">
              <a:rPr lang="en-US" smtClean="0"/>
              <a:t>10/12/2017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A7181-4FFA-488E-8FDE-E800E3763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18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C7BC0-52BA-447F-BCFA-0DEA20081811}" type="datetime1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A7181-4FFA-488E-8FDE-E800E3763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50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B084-7AB1-4598-B463-30E9F2651F4C}" type="datetime1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A7181-4FFA-488E-8FDE-E800E3763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966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83ACD-8E25-48ED-832D-8DFFCC92C6E4}" type="datetime1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A7181-4FFA-488E-8FDE-E800E3763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6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57926" y="2708275"/>
            <a:ext cx="3313113" cy="17018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4000" b="1" dirty="0"/>
              <a:t>Adaptations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57925" y="4421189"/>
            <a:ext cx="3309938" cy="1260475"/>
          </a:xfrm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EA30AE-AD88-4509-9FE2-C3869620E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A7181-4FFA-488E-8FDE-E800E3763F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5662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3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3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3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3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3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3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0" grpId="0"/>
      <p:bldP spid="29389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952625" y="290513"/>
            <a:ext cx="7024688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Variations that have advantages for survival and reproduction</a:t>
            </a: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5" y="1600200"/>
            <a:ext cx="7651750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1" y="1633539"/>
            <a:ext cx="7224713" cy="3597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1433514"/>
            <a:ext cx="8235950" cy="393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D19D06-8E49-4833-88C5-BDF18B289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A7181-4FFA-488E-8FDE-E800E3763F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5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3" y="793750"/>
            <a:ext cx="3567112" cy="490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6" y="793751"/>
            <a:ext cx="4321175" cy="559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2573"/>
          </a:xfrm>
        </p:spPr>
        <p:txBody>
          <a:bodyPr/>
          <a:lstStyle/>
          <a:p>
            <a:r>
              <a:rPr lang="en-US" b="1" dirty="0"/>
              <a:t>Inherited Traits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E46EC9-AC02-4A24-BA3E-A5229CAF7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A7181-4FFA-488E-8FDE-E800E3763FB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95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71700" y="455613"/>
            <a:ext cx="7024688" cy="1143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b="1" dirty="0"/>
              <a:t>Natural Selection by Environment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384425" y="1501775"/>
            <a:ext cx="6959600" cy="4330700"/>
          </a:xfrm>
        </p:spPr>
        <p:txBody>
          <a:bodyPr/>
          <a:lstStyle/>
          <a:p>
            <a:pPr eaLnBrk="1" hangingPunct="1"/>
            <a:r>
              <a:rPr lang="en-US" altLang="en-US" dirty="0"/>
              <a:t>Variations can also allow organisms to become better adapted to survive in a particular </a:t>
            </a:r>
            <a:r>
              <a:rPr lang="en-US" altLang="en-US" u="sng" dirty="0"/>
              <a:t>_____________.</a:t>
            </a:r>
          </a:p>
          <a:p>
            <a:pPr eaLnBrk="1" hangingPunct="1"/>
            <a:r>
              <a:rPr lang="en-US" altLang="en-US" dirty="0"/>
              <a:t>Organisms expressing traits that allow them to survive &amp; reproduce in a particular environment will become the </a:t>
            </a:r>
            <a:r>
              <a:rPr lang="en-US" altLang="en-US" u="sng" dirty="0"/>
              <a:t>____________</a:t>
            </a:r>
            <a:r>
              <a:rPr lang="en-US" altLang="en-US" dirty="0"/>
              <a:t> life within the environment.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E5AC56-E0A2-453B-9097-4C96BBC7D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A7181-4FFA-488E-8FDE-E800E3763F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0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304800"/>
            <a:ext cx="853440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b="1" dirty="0">
                <a:cs typeface="Arial" charset="0"/>
              </a:rPr>
              <a:t>Example of inherited traits for survival &amp; reproduction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 rtlCol="0">
            <a:normAutofit/>
          </a:bodyPr>
          <a:lstStyle/>
          <a:p>
            <a:pPr marL="640080" lvl="1" indent="-274320">
              <a:defRPr/>
            </a:pPr>
            <a:r>
              <a:rPr lang="en-US" u="sng" dirty="0">
                <a:cs typeface="Arial" pitchFamily="34" charset="0"/>
              </a:rPr>
              <a:t>__________________</a:t>
            </a:r>
          </a:p>
          <a:p>
            <a:pPr lvl="2">
              <a:defRPr/>
            </a:pPr>
            <a:r>
              <a:rPr lang="en-US" dirty="0">
                <a:cs typeface="Arial" pitchFamily="34" charset="0"/>
              </a:rPr>
              <a:t>Snake</a:t>
            </a:r>
          </a:p>
          <a:p>
            <a:pPr marL="640080" lvl="1" indent="-274320">
              <a:defRPr/>
            </a:pPr>
            <a:r>
              <a:rPr lang="en-US" u="sng" dirty="0">
                <a:cs typeface="Arial" pitchFamily="34" charset="0"/>
              </a:rPr>
              <a:t>__________________</a:t>
            </a:r>
          </a:p>
          <a:p>
            <a:pPr lvl="2">
              <a:defRPr/>
            </a:pPr>
            <a:r>
              <a:rPr lang="en-US" dirty="0">
                <a:cs typeface="Arial" pitchFamily="34" charset="0"/>
              </a:rPr>
              <a:t>Mexican Milk Snake</a:t>
            </a:r>
          </a:p>
          <a:p>
            <a:pPr marL="640080" lvl="1" indent="-274320">
              <a:defRPr/>
            </a:pPr>
            <a:r>
              <a:rPr lang="en-US" u="sng" dirty="0">
                <a:cs typeface="Arial" pitchFamily="34" charset="0"/>
              </a:rPr>
              <a:t>__________________</a:t>
            </a:r>
          </a:p>
          <a:p>
            <a:pPr lvl="2">
              <a:defRPr/>
            </a:pPr>
            <a:r>
              <a:rPr lang="en-US" dirty="0">
                <a:cs typeface="Arial" pitchFamily="34" charset="0"/>
              </a:rPr>
              <a:t>Skunk and Poison Arrow Frog</a:t>
            </a:r>
          </a:p>
          <a:p>
            <a:pPr marL="640080" lvl="1" indent="-274320">
              <a:defRPr/>
            </a:pPr>
            <a:r>
              <a:rPr lang="en-US" dirty="0">
                <a:cs typeface="Arial" pitchFamily="34" charset="0"/>
              </a:rPr>
              <a:t>“Hair” projections</a:t>
            </a:r>
          </a:p>
          <a:p>
            <a:pPr lvl="2">
              <a:defRPr/>
            </a:pPr>
            <a:r>
              <a:rPr lang="en-US" dirty="0">
                <a:cs typeface="Arial" pitchFamily="34" charset="0"/>
              </a:rPr>
              <a:t>Hedgehog quills</a:t>
            </a:r>
          </a:p>
          <a:p>
            <a:pPr lvl="2">
              <a:defRPr/>
            </a:pPr>
            <a:r>
              <a:rPr lang="en-US" dirty="0">
                <a:cs typeface="Arial" pitchFamily="34" charset="0"/>
              </a:rPr>
              <a:t>Deer Antlers</a:t>
            </a:r>
          </a:p>
          <a:p>
            <a:pPr lvl="1">
              <a:defRPr/>
            </a:pPr>
            <a:r>
              <a:rPr lang="en-US" u="sng" dirty="0">
                <a:cs typeface="Arial" pitchFamily="34" charset="0"/>
              </a:rPr>
              <a:t>________________</a:t>
            </a:r>
            <a:r>
              <a:rPr lang="en-US" dirty="0">
                <a:cs typeface="Arial" pitchFamily="34" charset="0"/>
              </a:rPr>
              <a:t> behaviors</a:t>
            </a:r>
          </a:p>
          <a:p>
            <a:pPr lvl="2">
              <a:defRPr/>
            </a:pPr>
            <a:r>
              <a:rPr lang="en-US" dirty="0">
                <a:cs typeface="Arial" pitchFamily="34" charset="0"/>
              </a:rPr>
              <a:t>Male birds dance &amp; have colors to attract mates</a:t>
            </a:r>
          </a:p>
          <a:p>
            <a:pPr marL="640080" lvl="1" indent="-274320">
              <a:defRPr/>
            </a:pPr>
            <a:endParaRPr lang="en-US" dirty="0">
              <a:latin typeface="Bodoni MT" pitchFamily="18" charset="0"/>
            </a:endParaRPr>
          </a:p>
          <a:p>
            <a:pPr marL="640080" lvl="1" indent="-274320">
              <a:defRPr/>
            </a:pPr>
            <a:endParaRPr lang="en-US" dirty="0"/>
          </a:p>
        </p:txBody>
      </p:sp>
      <p:pic>
        <p:nvPicPr>
          <p:cNvPr id="12292" name="Picture 4" descr="image?id=5895&amp;rendTypeId=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524000"/>
            <a:ext cx="1676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skunk298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4000"/>
            <a:ext cx="1676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Rote Königsnatter oder Milchschlange - Lampropeltis triangulum annul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833" y="4382729"/>
            <a:ext cx="217047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 descr="photogallery_hedgehog1_ne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200400"/>
            <a:ext cx="1752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 descr="CamoSnake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200400"/>
            <a:ext cx="1676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071" y="449580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F83970-8F2B-4799-9B4A-F054C3349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F0A1F7-5603-4E4D-8D08-7033B7F6BB9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0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4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4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4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4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4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4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4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4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4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4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4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4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4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4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4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4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4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4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43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43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0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74614"/>
            <a:ext cx="8229600" cy="1309687"/>
          </a:xfrm>
        </p:spPr>
        <p:txBody>
          <a:bodyPr/>
          <a:lstStyle/>
          <a:p>
            <a:pPr eaLnBrk="1" hangingPunct="1"/>
            <a:r>
              <a:rPr lang="en-US" altLang="en-US" b="1" dirty="0"/>
              <a:t>Adaptations to an Environment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idx="1"/>
          </p:nvPr>
        </p:nvSpPr>
        <p:spPr>
          <a:xfrm>
            <a:off x="1627189" y="1384300"/>
            <a:ext cx="8912225" cy="5284788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GungsuhChe" pitchFamily="49" charset="-127"/>
              </a:rPr>
              <a:t>Every </a:t>
            </a:r>
            <a:r>
              <a:rPr lang="en-US" altLang="en-US" u="sng" dirty="0">
                <a:ea typeface="GungsuhChe" pitchFamily="49" charset="-127"/>
              </a:rPr>
              <a:t>_________</a:t>
            </a:r>
            <a:r>
              <a:rPr lang="en-US" altLang="en-US" dirty="0">
                <a:ea typeface="GungsuhChe" pitchFamily="49" charset="-127"/>
              </a:rPr>
              <a:t> has a variety of adaptations that are suited to its specific living conditions </a:t>
            </a:r>
          </a:p>
          <a:p>
            <a:pPr eaLnBrk="1" hangingPunct="1"/>
            <a:r>
              <a:rPr lang="en-US" altLang="en-US" dirty="0">
                <a:ea typeface="GungsuhChe" pitchFamily="49" charset="-127"/>
              </a:rPr>
              <a:t>An </a:t>
            </a:r>
            <a:r>
              <a:rPr lang="en-US" altLang="en-US" u="sng" dirty="0">
                <a:ea typeface="GungsuhChe" pitchFamily="49" charset="-127"/>
              </a:rPr>
              <a:t>____________</a:t>
            </a:r>
            <a:r>
              <a:rPr lang="en-US" altLang="en-US" dirty="0">
                <a:ea typeface="GungsuhChe" pitchFamily="49" charset="-127"/>
              </a:rPr>
              <a:t> is a trait that an organism has </a:t>
            </a:r>
            <a:r>
              <a:rPr lang="en-US" altLang="en-US" u="sng" dirty="0">
                <a:ea typeface="GungsuhChe" pitchFamily="49" charset="-127"/>
              </a:rPr>
              <a:t>________</a:t>
            </a:r>
            <a:r>
              <a:rPr lang="en-US" altLang="en-US" dirty="0">
                <a:ea typeface="GungsuhChe" pitchFamily="49" charset="-127"/>
              </a:rPr>
              <a:t> that helps it </a:t>
            </a:r>
            <a:r>
              <a:rPr lang="en-US" altLang="en-US" u="sng" dirty="0">
                <a:ea typeface="GungsuhChe" pitchFamily="49" charset="-127"/>
              </a:rPr>
              <a:t>__________</a:t>
            </a:r>
            <a:r>
              <a:rPr lang="en-US" altLang="en-US" dirty="0">
                <a:ea typeface="GungsuhChe" pitchFamily="49" charset="-127"/>
              </a:rPr>
              <a:t> and reproduce </a:t>
            </a:r>
            <a:r>
              <a:rPr lang="en-US" altLang="en-US" dirty="0"/>
              <a:t>in their habitat</a:t>
            </a:r>
            <a:endParaRPr lang="en-US" altLang="en-US" dirty="0">
              <a:ea typeface="GungsuhChe" pitchFamily="49" charset="-127"/>
            </a:endParaRPr>
          </a:p>
          <a:p>
            <a:pPr lvl="1" eaLnBrk="1" hangingPunct="1"/>
            <a:r>
              <a:rPr lang="en-US" altLang="en-US" dirty="0">
                <a:ea typeface="GungsuhChe" pitchFamily="49" charset="-127"/>
              </a:rPr>
              <a:t>Ex. Sharks sense of </a:t>
            </a:r>
            <a:r>
              <a:rPr lang="en-US" altLang="en-US" u="sng" dirty="0">
                <a:ea typeface="GungsuhChe" pitchFamily="49" charset="-127"/>
              </a:rPr>
              <a:t>_______</a:t>
            </a:r>
            <a:r>
              <a:rPr lang="en-US" altLang="en-US" dirty="0">
                <a:ea typeface="GungsuhChe" pitchFamily="49" charset="-127"/>
              </a:rPr>
              <a:t>, </a:t>
            </a:r>
            <a:r>
              <a:rPr lang="en-US" altLang="en-US" dirty="0"/>
              <a:t>shape of a bird’s beak,</a:t>
            </a:r>
            <a:r>
              <a:rPr lang="en-US" altLang="en-US" dirty="0">
                <a:ea typeface="GungsuhChe" pitchFamily="49" charset="-127"/>
              </a:rPr>
              <a:t> dogs can hear well, flowers have bright </a:t>
            </a:r>
            <a:r>
              <a:rPr lang="en-US" altLang="en-US" u="sng" dirty="0">
                <a:ea typeface="GungsuhChe" pitchFamily="49" charset="-127"/>
              </a:rPr>
              <a:t>_________</a:t>
            </a:r>
            <a:r>
              <a:rPr lang="en-US" altLang="en-US" dirty="0">
                <a:ea typeface="GungsuhChe" pitchFamily="49" charset="-127"/>
              </a:rPr>
              <a:t> </a:t>
            </a:r>
          </a:p>
          <a:p>
            <a:pPr eaLnBrk="1" hangingPunct="1"/>
            <a:r>
              <a:rPr lang="en-US" altLang="en-US" dirty="0"/>
              <a:t>Physical adaptations do not develop during one lifetime, but over _________ generations</a:t>
            </a:r>
            <a:endParaRPr lang="en-US" altLang="en-US" dirty="0">
              <a:ea typeface="GungsuhChe" pitchFamily="49" charset="-127"/>
            </a:endParaRPr>
          </a:p>
          <a:p>
            <a:pPr lvl="1" eaLnBrk="1" hangingPunct="1"/>
            <a:r>
              <a:rPr lang="en-US" altLang="en-US" u="sng" dirty="0">
                <a:ea typeface="GungsuhChe" pitchFamily="49" charset="-127"/>
              </a:rPr>
              <a:t>__________</a:t>
            </a:r>
            <a:r>
              <a:rPr lang="en-US" altLang="en-US" dirty="0">
                <a:ea typeface="GungsuhChe" pitchFamily="49" charset="-127"/>
              </a:rPr>
              <a:t> that help determine </a:t>
            </a:r>
            <a:r>
              <a:rPr lang="en-US" altLang="en-US" u="sng" dirty="0">
                <a:ea typeface="GungsuhChe" pitchFamily="49" charset="-127"/>
              </a:rPr>
              <a:t>_________</a:t>
            </a:r>
            <a:r>
              <a:rPr lang="en-US" altLang="en-US" dirty="0">
                <a:ea typeface="GungsuhChe" pitchFamily="49" charset="-127"/>
              </a:rPr>
              <a:t> are passed from parent to offspring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6F0F34-2772-4478-9739-12015E586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A7181-4FFA-488E-8FDE-E800E3763F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22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0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0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0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0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0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0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733426"/>
            <a:ext cx="793750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76514" y="900113"/>
            <a:ext cx="3970337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CCDDEA">
                    <a:lumMod val="25000"/>
                  </a:srgbClr>
                </a:solidFill>
              </a:rPr>
              <a:t>How many traits can you find that are adaptations to this environment?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174AE7-D53D-45A7-BA20-6179BD743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A7181-4FFA-488E-8FDE-E800E3763F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3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51033" y="238275"/>
            <a:ext cx="7024688" cy="1143000"/>
          </a:xfrm>
        </p:spPr>
        <p:txBody>
          <a:bodyPr/>
          <a:lstStyle/>
          <a:p>
            <a:pPr algn="ctr" eaLnBrk="1" hangingPunct="1"/>
            <a:r>
              <a:rPr lang="en-US" altLang="en-US" b="1" dirty="0"/>
              <a:t>Adaptations Over Time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idx="1"/>
          </p:nvPr>
        </p:nvSpPr>
        <p:spPr>
          <a:xfrm>
            <a:off x="1838325" y="1458913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sz="3200" u="sng" dirty="0"/>
              <a:t>____________________</a:t>
            </a:r>
            <a:r>
              <a:rPr lang="en-US" altLang="en-US" sz="3200" dirty="0"/>
              <a:t> is the process by which individuals who are better adapted to their </a:t>
            </a:r>
            <a:r>
              <a:rPr lang="en-US" altLang="en-US" sz="3200" u="sng" dirty="0"/>
              <a:t>_______________</a:t>
            </a:r>
            <a:r>
              <a:rPr lang="en-US" altLang="en-US" sz="3200" dirty="0"/>
              <a:t> are more likely to survive and </a:t>
            </a:r>
            <a:r>
              <a:rPr lang="en-US" altLang="en-US" sz="3200" u="sng" dirty="0"/>
              <a:t>_____________</a:t>
            </a:r>
            <a:r>
              <a:rPr lang="en-US" altLang="en-US" sz="3200" dirty="0"/>
              <a:t> than other members of the same species.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BF525F-B3F3-4A83-B4D2-C67100F03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A7181-4FFA-488E-8FDE-E800E3763F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106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Charles Darwin/Finches Galapagos Islands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2286001"/>
            <a:ext cx="5943600" cy="3508375"/>
          </a:xfrm>
        </p:spPr>
        <p:txBody>
          <a:bodyPr/>
          <a:lstStyle/>
          <a:p>
            <a:r>
              <a:rPr lang="en-US" u="sng" dirty="0"/>
              <a:t>__________________-</a:t>
            </a:r>
            <a:r>
              <a:rPr lang="en-US" dirty="0"/>
              <a:t> English scientist who proposed the theory of natural selection in 1859.    </a:t>
            </a:r>
          </a:p>
          <a:p>
            <a:pPr lvl="1"/>
            <a:r>
              <a:rPr lang="en-US" dirty="0"/>
              <a:t>Sailed on the </a:t>
            </a:r>
            <a:r>
              <a:rPr lang="en-US" i="1" dirty="0"/>
              <a:t>Beagle</a:t>
            </a:r>
            <a:r>
              <a:rPr lang="en-US" dirty="0"/>
              <a:t> to </a:t>
            </a:r>
            <a:r>
              <a:rPr lang="en-US" u="sng" dirty="0"/>
              <a:t>______________ </a:t>
            </a:r>
            <a:r>
              <a:rPr lang="en-US" dirty="0"/>
              <a:t>for research   </a:t>
            </a:r>
          </a:p>
          <a:p>
            <a:pPr lvl="1"/>
            <a:r>
              <a:rPr lang="en-US" dirty="0"/>
              <a:t>Studied tortoises, </a:t>
            </a:r>
            <a:r>
              <a:rPr lang="en-US" u="sng" dirty="0"/>
              <a:t>___________</a:t>
            </a:r>
            <a:r>
              <a:rPr lang="en-US" dirty="0"/>
              <a:t>, lizards, and other animals on the islands.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480" y="2951672"/>
            <a:ext cx="2178424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B86A57-B599-4E1D-9125-212D813AF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A7181-4FFA-488E-8FDE-E800E3763F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2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1" y="533400"/>
            <a:ext cx="7024687" cy="1143000"/>
          </a:xfrm>
        </p:spPr>
        <p:txBody>
          <a:bodyPr/>
          <a:lstStyle/>
          <a:p>
            <a:r>
              <a:rPr lang="en-US" b="1" dirty="0"/>
              <a:t>Animals of Galapagos Islands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752600"/>
            <a:ext cx="7467600" cy="4191000"/>
          </a:xfrm>
        </p:spPr>
        <p:txBody>
          <a:bodyPr/>
          <a:lstStyle/>
          <a:p>
            <a:r>
              <a:rPr lang="en-US" dirty="0"/>
              <a:t>Finches- </a:t>
            </a:r>
            <a:r>
              <a:rPr lang="en-US" u="sng" dirty="0"/>
              <a:t>__________</a:t>
            </a:r>
            <a:r>
              <a:rPr lang="en-US" dirty="0"/>
              <a:t> are adapted for different feeding behaviors </a:t>
            </a:r>
          </a:p>
          <a:p>
            <a:pPr lvl="1"/>
            <a:r>
              <a:rPr lang="en-US" dirty="0"/>
              <a:t>Ex: insects, seeds, fruit</a:t>
            </a:r>
          </a:p>
          <a:p>
            <a:r>
              <a:rPr lang="en-US" dirty="0"/>
              <a:t>Iguanas- able to </a:t>
            </a:r>
            <a:r>
              <a:rPr lang="en-US" u="sng" dirty="0"/>
              <a:t>________</a:t>
            </a:r>
            <a:r>
              <a:rPr lang="en-US" dirty="0"/>
              <a:t> underwater to eat algae, </a:t>
            </a:r>
            <a:r>
              <a:rPr lang="en-US" u="sng" dirty="0"/>
              <a:t>_____________</a:t>
            </a:r>
            <a:r>
              <a:rPr lang="en-US" dirty="0"/>
              <a:t>to cling to rocks, expel salt by sneezing</a:t>
            </a:r>
          </a:p>
          <a:p>
            <a:r>
              <a:rPr lang="en-US" dirty="0"/>
              <a:t>Tortoises- </a:t>
            </a:r>
            <a:r>
              <a:rPr lang="en-US" u="sng" dirty="0"/>
              <a:t>______________</a:t>
            </a:r>
            <a:r>
              <a:rPr lang="en-US" dirty="0"/>
              <a:t> depends on island environment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1F1B43-B42C-4406-82A6-0886435CB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A7181-4FFA-488E-8FDE-E800E3763F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3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2157" y="457200"/>
            <a:ext cx="7024687" cy="1143000"/>
          </a:xfrm>
        </p:spPr>
        <p:txBody>
          <a:bodyPr/>
          <a:lstStyle/>
          <a:p>
            <a:r>
              <a:rPr lang="en-US" dirty="0"/>
              <a:t>Finch Beaks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28800"/>
            <a:ext cx="7893029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E48B5A-6629-4A8D-ABF4-A4457B155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A7181-4FFA-488E-8FDE-E800E3763F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17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027113"/>
            <a:ext cx="7543800" cy="1143000"/>
          </a:xfrm>
        </p:spPr>
        <p:txBody>
          <a:bodyPr/>
          <a:lstStyle/>
          <a:p>
            <a:r>
              <a:rPr lang="en-US" sz="3600" b="1" dirty="0"/>
              <a:t>Causes for Adaptations Among Species: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Inheriting traits/variations that have advantages for survival or reproduction</a:t>
            </a:r>
          </a:p>
          <a:p>
            <a:r>
              <a:rPr lang="en-US" sz="3200" dirty="0"/>
              <a:t>Overpopulation/competition</a:t>
            </a:r>
          </a:p>
          <a:p>
            <a:r>
              <a:rPr lang="en-US" sz="3200" dirty="0"/>
              <a:t>Environment/Climate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4941BB-CCF5-4208-A2DC-4DED0A85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A7181-4FFA-488E-8FDE-E800E3763F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81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1965325" y="-2063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Variations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idx="1"/>
          </p:nvPr>
        </p:nvSpPr>
        <p:spPr>
          <a:xfrm>
            <a:off x="1770064" y="1143000"/>
            <a:ext cx="8364537" cy="50117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200" u="sng" dirty="0"/>
              <a:t>______________</a:t>
            </a:r>
            <a:r>
              <a:rPr lang="en-US" altLang="en-US" sz="3200" dirty="0"/>
              <a:t> are different ways that a trait can express itself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00" dirty="0"/>
              <a:t>Some variations make individuals </a:t>
            </a:r>
            <a:r>
              <a:rPr lang="en-US" altLang="en-US" sz="3200" u="sng" dirty="0"/>
              <a:t>______ </a:t>
            </a:r>
            <a:r>
              <a:rPr lang="en-US" altLang="en-US" sz="3200" dirty="0"/>
              <a:t>fit for survival from predators allowing them to reproduce and </a:t>
            </a:r>
            <a:r>
              <a:rPr lang="en-US" altLang="en-US" sz="3200" u="sng" dirty="0"/>
              <a:t>______</a:t>
            </a:r>
            <a:r>
              <a:rPr lang="en-US" altLang="en-US" sz="3200" dirty="0"/>
              <a:t> the favorable trait to their offspring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3200" dirty="0"/>
              <a:t>Ex. Variations among turtles make some of them better able to survive. Turtles that survive to become adults will be able to reproduce.</a:t>
            </a:r>
          </a:p>
          <a:p>
            <a:pPr eaLnBrk="1" hangingPunct="1">
              <a:lnSpc>
                <a:spcPct val="80000"/>
              </a:lnSpc>
            </a:pPr>
            <a:endParaRPr lang="en-US" altLang="en-US" u="sng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49BDE8-DA49-434B-874E-1EE3074DA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A7181-4FFA-488E-8FDE-E800E3763F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187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401</Words>
  <Application>Microsoft Office PowerPoint</Application>
  <PresentationFormat>Widescreen</PresentationFormat>
  <Paragraphs>58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GungsuhChe</vt:lpstr>
      <vt:lpstr>Arial</vt:lpstr>
      <vt:lpstr>Bodoni MT</vt:lpstr>
      <vt:lpstr>Calibri</vt:lpstr>
      <vt:lpstr>Calibri Light</vt:lpstr>
      <vt:lpstr>Office Theme</vt:lpstr>
      <vt:lpstr>Adaptations</vt:lpstr>
      <vt:lpstr>Adaptations to an Environment</vt:lpstr>
      <vt:lpstr>PowerPoint Presentation</vt:lpstr>
      <vt:lpstr>Adaptations Over Time</vt:lpstr>
      <vt:lpstr>Charles Darwin/Finches Galapagos Islands</vt:lpstr>
      <vt:lpstr>Animals of Galapagos Islands</vt:lpstr>
      <vt:lpstr>Finch Beaks</vt:lpstr>
      <vt:lpstr>Causes for Adaptations Among Species:</vt:lpstr>
      <vt:lpstr>Variations</vt:lpstr>
      <vt:lpstr>Variations that have advantages for survival and reproduction</vt:lpstr>
      <vt:lpstr>Inherited Traits</vt:lpstr>
      <vt:lpstr>Natural Selection by Environment</vt:lpstr>
      <vt:lpstr>Example of inherited traits for survival &amp; reproduction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Adaptations</dc:title>
  <dc:creator>Michael Skiados</dc:creator>
  <cp:lastModifiedBy>Megonigal, Elizabeth</cp:lastModifiedBy>
  <cp:revision>3</cp:revision>
  <dcterms:created xsi:type="dcterms:W3CDTF">2017-10-10T23:42:00Z</dcterms:created>
  <dcterms:modified xsi:type="dcterms:W3CDTF">2017-10-13T00:09:53Z</dcterms:modified>
</cp:coreProperties>
</file>