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63AA-11D5-4F33-84FB-EE7F6BFCF8ED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F10A-ADC5-419E-B96B-B331FFEE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513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376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814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23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137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77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158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011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137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439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433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4" name="Shape 5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5" name="Shape 55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56" name="Shape 5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59" name="Shape 59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3" name="Shape 63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4" name="Shape 64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7" name="Shape 6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2" name="Shape 9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0" name="Shape 14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1" name="Shape 141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2" name="Shape 14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5" name="Shape 145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6" name="Shape 14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9" name="Shape 149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0" name="Shape 15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53" name="Shape 15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78" name="Shape 17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Shape 189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0" name="Shape 19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1" name="Shape 191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2" name="Shape 19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5" name="Shape 195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9" name="Shape 199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0" name="Shape 20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3" name="Shape 2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28" name="Shape 22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E"/>
            </a:gs>
            <a:gs pos="62000">
              <a:srgbClr val="99BC52"/>
            </a:gs>
            <a:gs pos="100000">
              <a:srgbClr val="88A848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6" name="Shape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Shape 7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8" name="Shape 8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9" name="Shape 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1" name="Shape 11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2" name="Shape 1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3" name="Shape 1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5" name="Shape 15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6" name="Shape 1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9" name="Shape 1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marR="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marR="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marR="0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marR="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marR="0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marR="0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marR="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marR="0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 baseline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Existence of Life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lang="en-US" sz="1800" dirty="0" smtClean="0">
              <a:solidFill>
                <a:srgbClr val="42424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r>
              <a:rPr lang="en-US" sz="1800" dirty="0" smtClean="0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rPr>
              <a:t>Class Notes</a:t>
            </a:r>
            <a:endParaRPr sz="1800" b="0" i="0" u="none" strike="noStrike" cap="none" baseline="0" dirty="0">
              <a:solidFill>
                <a:srgbClr val="42424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982842" y="17202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4. 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Energy Source</a:t>
            </a:r>
            <a:endParaRPr lang="en-US" sz="4000" b="0" i="0" u="sng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892646" y="1315024"/>
            <a:ext cx="7724173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With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 steady input of either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light or chemical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energy from the sun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cells can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perform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chemical reactions necessary for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life (photosynthesis).</a:t>
            </a:r>
          </a:p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u="sng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These give us food sources including plants and animals.</a:t>
            </a:r>
            <a:endParaRPr lang="en-US" sz="2400" b="0" i="0" u="sng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220" y="3999722"/>
            <a:ext cx="2514599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b1ca250e5ed661ccf2f1-da4c182123f5956a3d22aa43eb816232.r10.cf1.rackcdn.com/contentItem-4013179-25268074-qsr02vq2fzzgs-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2" y="3999721"/>
            <a:ext cx="3089299" cy="24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martsciencepro.com/wp-content/uploads/2014/09/Photosynthesis-Process-F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8" y="2899487"/>
            <a:ext cx="3300701" cy="2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030540" y="13332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5. 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Nutrients</a:t>
            </a:r>
            <a:endParaRPr lang="en-US" sz="4000" b="0" i="0" u="sng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511627" y="1188382"/>
            <a:ext cx="8284030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All solid planets and moons have the same general chemical makeup so nutrients are present. </a:t>
            </a:r>
          </a:p>
          <a:p>
            <a:pPr marL="342900" marR="0" lvl="0" indent="-279400" algn="l" rtl="0">
              <a:spcBef>
                <a:spcPts val="56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Planets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with a water cycle or volcanic activity can transport and replenish the chemicals required by living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organisms (vitamins)</a:t>
            </a:r>
            <a:r>
              <a:rPr lang="en-US" sz="24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2400" b="0" i="0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398" y="4095541"/>
            <a:ext cx="1966570" cy="153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fertsmart.dairyingfortomorrow.com.au/wp-content/uploads/2013/05/Table-3.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r="24314"/>
          <a:stretch/>
        </p:blipFill>
        <p:spPr bwMode="auto">
          <a:xfrm>
            <a:off x="3036147" y="3473632"/>
            <a:ext cx="3490583" cy="24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tristro.net/catalog/878/full/t38119-water-cycle-16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7" y="3294704"/>
            <a:ext cx="2421852" cy="31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7" y="390071"/>
            <a:ext cx="8509518" cy="1143000"/>
          </a:xfrm>
        </p:spPr>
        <p:txBody>
          <a:bodyPr/>
          <a:lstStyle/>
          <a:p>
            <a:r>
              <a:rPr lang="en-US" sz="3000" b="1" dirty="0"/>
              <a:t>Essential </a:t>
            </a:r>
            <a:r>
              <a:rPr lang="en-US" sz="3000" b="1" dirty="0" smtClean="0"/>
              <a:t>Question 2: </a:t>
            </a:r>
            <a:br>
              <a:rPr lang="en-US" sz="3000" b="1" dirty="0" smtClean="0"/>
            </a:br>
            <a:r>
              <a:rPr lang="en-US" sz="3000" u="sng" dirty="0" smtClean="0"/>
              <a:t>Why is Earth the perfect location for life to exist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86" y="2051508"/>
            <a:ext cx="8088085" cy="3508977"/>
          </a:xfrm>
        </p:spPr>
        <p:txBody>
          <a:bodyPr/>
          <a:lstStyle/>
          <a:p>
            <a:r>
              <a:rPr lang="en-US" sz="2400" u="sng" dirty="0" smtClean="0"/>
              <a:t>The temperature is not too hot and not too cold</a:t>
            </a:r>
          </a:p>
          <a:p>
            <a:pPr marL="179324" indent="0"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(length of day and night)</a:t>
            </a:r>
          </a:p>
          <a:p>
            <a:r>
              <a:rPr lang="en-US" sz="2400" u="sng" dirty="0" smtClean="0"/>
              <a:t>Water can exist in liquid form, many sources available</a:t>
            </a:r>
          </a:p>
          <a:p>
            <a:r>
              <a:rPr lang="en-US" sz="2400" u="sng" dirty="0" smtClean="0"/>
              <a:t>Atmosphere has needed gases for living things</a:t>
            </a:r>
          </a:p>
          <a:p>
            <a:r>
              <a:rPr lang="en-US" sz="2400" u="sng" dirty="0" smtClean="0"/>
              <a:t>Sun provides energy so plant cells can carry out photosynthesis</a:t>
            </a:r>
          </a:p>
          <a:p>
            <a:r>
              <a:rPr lang="en-US" sz="2400" u="sng" dirty="0" smtClean="0"/>
              <a:t>Earth has nutrients necessary for life to exist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0018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Review Questions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967" y="2323651"/>
            <a:ext cx="8120418" cy="3508977"/>
          </a:xfrm>
        </p:spPr>
        <p:txBody>
          <a:bodyPr/>
          <a:lstStyle/>
          <a:p>
            <a:pPr marL="693674" indent="-514350">
              <a:buFont typeface="Noto Symbol"/>
              <a:buAutoNum type="arabicPeriod"/>
            </a:pPr>
            <a:r>
              <a:rPr lang="en-US" sz="3200" u="sng" dirty="0" smtClean="0"/>
              <a:t>What </a:t>
            </a:r>
            <a:r>
              <a:rPr lang="en-US" sz="3200" u="sng" dirty="0"/>
              <a:t>characteristics are needed for life to </a:t>
            </a:r>
            <a:r>
              <a:rPr lang="en-US" sz="3200" u="sng" dirty="0" smtClean="0"/>
              <a:t>exist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 marL="693674" indent="-514350">
              <a:buFont typeface="Noto Symbol"/>
              <a:buAutoNum type="arabicPeriod"/>
            </a:pPr>
            <a:endParaRPr lang="en-US" sz="3200" dirty="0" smtClean="0"/>
          </a:p>
          <a:p>
            <a:pPr marL="693674" indent="-514350">
              <a:buAutoNum type="arabicPeriod"/>
            </a:pPr>
            <a:r>
              <a:rPr lang="en-US" sz="3200" u="sng" dirty="0" smtClean="0"/>
              <a:t>Why is Earth the perfect place for life to exist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55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282976" y="407177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Goldilocks &amp; the 3 bears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00744" y="1550177"/>
            <a:ext cx="8207828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Remember the story of Goldilocks &amp; the 3 bears.</a:t>
            </a:r>
          </a:p>
          <a:p>
            <a:pPr marL="342900" marR="0" lvl="0" indent="-279400" algn="l" rtl="0">
              <a:spcBef>
                <a:spcPts val="6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Think about what the words “just right” meant.</a:t>
            </a:r>
          </a:p>
        </p:txBody>
      </p:sp>
      <p:pic>
        <p:nvPicPr>
          <p:cNvPr id="5122" name="Picture 2" descr="http://www.teachingchildrenphilosophy.org/w/images/Gold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575993"/>
            <a:ext cx="5484173" cy="28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27789" y="1866122"/>
            <a:ext cx="7679094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are 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some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conditions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that are “just right” on Earth to allow life to exist?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93" y="228572"/>
            <a:ext cx="7024744" cy="1143000"/>
          </a:xfrm>
        </p:spPr>
        <p:txBody>
          <a:bodyPr/>
          <a:lstStyle/>
          <a:p>
            <a:r>
              <a:rPr lang="en-US" sz="4000" b="1" dirty="0" smtClean="0"/>
              <a:t>Cornell Notes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241" y="1371572"/>
            <a:ext cx="8556171" cy="4503093"/>
          </a:xfrm>
        </p:spPr>
        <p:txBody>
          <a:bodyPr/>
          <a:lstStyle/>
          <a:p>
            <a:pPr marL="179324" indent="0">
              <a:buNone/>
            </a:pPr>
            <a:r>
              <a:rPr lang="en-US" sz="3200" b="1" dirty="0" smtClean="0"/>
              <a:t>Title:  </a:t>
            </a:r>
            <a:r>
              <a:rPr lang="en-US" sz="3200" u="sng" dirty="0" smtClean="0"/>
              <a:t>Existence of Life</a:t>
            </a:r>
          </a:p>
          <a:p>
            <a:pPr marL="179324" indent="0">
              <a:buNone/>
            </a:pPr>
            <a:endParaRPr lang="en-US" sz="3200" b="1" dirty="0"/>
          </a:p>
          <a:p>
            <a:pPr marL="179324" indent="0">
              <a:buNone/>
            </a:pPr>
            <a:r>
              <a:rPr lang="en-US" sz="3200" b="1" u="sng" dirty="0" smtClean="0"/>
              <a:t>Topic/Objective</a:t>
            </a:r>
            <a:r>
              <a:rPr lang="en-US" sz="3200" u="sng" dirty="0" smtClean="0"/>
              <a:t>:  TEKS 7.9A</a:t>
            </a:r>
          </a:p>
          <a:p>
            <a:pPr marL="179324" indent="0">
              <a:buNone/>
            </a:pPr>
            <a:r>
              <a:rPr lang="en-US" sz="3200" u="sng" dirty="0" smtClean="0"/>
              <a:t>Analyze the characteristics of objects in the Solar System that allow life to exist.</a:t>
            </a:r>
          </a:p>
          <a:p>
            <a:pPr marL="179324" indent="0">
              <a:buNone/>
            </a:pPr>
            <a:endParaRPr lang="en-US" sz="3200" dirty="0"/>
          </a:p>
          <a:p>
            <a:pPr marL="179324" indent="0">
              <a:buNone/>
            </a:pPr>
            <a:r>
              <a:rPr lang="en-US" sz="3200" b="1" dirty="0" smtClean="0"/>
              <a:t>Essential Question 1:  </a:t>
            </a:r>
            <a:r>
              <a:rPr lang="en-US" sz="3200" u="sng" dirty="0" smtClean="0"/>
              <a:t>What characteristics are needed for life to </a:t>
            </a:r>
            <a:r>
              <a:rPr lang="en-US" sz="3200" u="sng" dirty="0" smtClean="0"/>
              <a:t>exist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Just Right….	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1" y="2323651"/>
            <a:ext cx="7750628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32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habitable planet has abiotic factors </a:t>
            </a:r>
            <a:r>
              <a:rPr lang="en-US" sz="32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(non-living) and </a:t>
            </a:r>
            <a:r>
              <a:rPr lang="en-US" sz="32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characteristics that are just right for allowing life to exist. </a:t>
            </a:r>
          </a:p>
          <a:p>
            <a:pPr marL="640080" marR="0" lvl="1" indent="-284480" algn="l" rtl="0">
              <a:spcBef>
                <a:spcPts val="56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8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Earth is the only known planet at this time. </a:t>
            </a:r>
          </a:p>
          <a:p>
            <a:pPr marL="640080" marR="0" lvl="1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075957" y="236092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What makes </a:t>
            </a:r>
            <a:r>
              <a:rPr lang="en-US" sz="3600" b="0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Earth </a:t>
            </a:r>
            <a:r>
              <a:rPr lang="en-US" sz="3600" b="0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“just right”?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511629" y="1379092"/>
            <a:ext cx="8153400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Draw and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label a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diagram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of the 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planets 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going across your paper in order with the sun on the left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endParaRPr lang="en-US"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500" marR="0" lvl="0" indent="0" algn="l" rtl="0">
              <a:spcBef>
                <a:spcPts val="0"/>
              </a:spcBef>
              <a:buClr>
                <a:schemeClr val="accent1"/>
              </a:buClr>
              <a:buSzPct val="76000"/>
              <a:buNone/>
            </a:pP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Sun</a:t>
            </a:r>
            <a:r>
              <a:rPr lang="en-US" sz="16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 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Mercury</a:t>
            </a:r>
            <a:r>
              <a:rPr lang="en-US" sz="16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Venus</a:t>
            </a:r>
            <a:r>
              <a:rPr lang="en-US" sz="16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  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Earth</a:t>
            </a:r>
            <a:r>
              <a:rPr lang="en-US" sz="16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   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Mars</a:t>
            </a:r>
            <a:r>
              <a:rPr lang="en-US" sz="16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Jupiter</a:t>
            </a:r>
            <a:r>
              <a:rPr lang="en-US" sz="16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	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Saturn</a:t>
            </a:r>
            <a:r>
              <a:rPr lang="en-US" sz="1600" b="0" i="0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Uranus</a:t>
            </a:r>
            <a:r>
              <a:rPr lang="en-US" sz="16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 </a:t>
            </a:r>
            <a:r>
              <a:rPr lang="en-US" sz="16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Neptune</a:t>
            </a:r>
            <a:endParaRPr lang="en-US" sz="1600" b="0" i="0" u="sng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28" name="Picture 4" descr="solar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2947242"/>
            <a:ext cx="81534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86" y="5831014"/>
            <a:ext cx="830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Earth is in just the right location for life to exist (not too hot, not too cold)!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96643" y="694694"/>
            <a:ext cx="826041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-US" sz="3600" u="sng" dirty="0"/>
              <a:t>Characteristics that Allow Life to </a:t>
            </a:r>
            <a:r>
              <a:rPr lang="en-US" sz="3600" u="sng" dirty="0" smtClean="0"/>
              <a:t>Exist</a:t>
            </a:r>
            <a:r>
              <a:rPr lang="en-US" sz="3600" dirty="0" smtClean="0"/>
              <a:t>: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0" i="0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1. 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Temperature</a:t>
            </a:r>
            <a:endParaRPr lang="en-US" sz="4000" b="0" i="0" u="sng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96642" y="1837694"/>
            <a:ext cx="5947701" cy="4283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79400">
              <a:spcBef>
                <a:spcPts val="0"/>
              </a:spcBef>
              <a:buSzPct val="76000"/>
            </a:pP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Life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is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limited to a temperature range of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-15</a:t>
            </a:r>
            <a:r>
              <a:rPr lang="en-US" sz="2400" u="sng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°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 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115</a:t>
            </a:r>
            <a:r>
              <a:rPr lang="en-US" sz="240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°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</a:t>
            </a:r>
            <a:r>
              <a:rPr lang="en-US" sz="240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lvl="0" indent="-279400">
              <a:spcBef>
                <a:spcPts val="640"/>
              </a:spcBef>
              <a:buSzPct val="76000"/>
            </a:pP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Because of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its distance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from the sun, Earth has a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temperature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range of </a:t>
            </a:r>
            <a:r>
              <a:rPr lang="en-US" sz="2400" u="sng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0°C to100°C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which</a:t>
            </a:r>
            <a:r>
              <a:rPr lang="en-US" sz="2400" b="0" i="0" u="sng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allows life to exist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lvl="0" indent="-279400">
              <a:spcBef>
                <a:spcPts val="640"/>
              </a:spcBef>
              <a:buSzPct val="76000"/>
            </a:pPr>
            <a:r>
              <a:rPr lang="en-US" sz="2400" u="sng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length of day and night also contribute to temperatures that can sustain life</a:t>
            </a:r>
            <a:r>
              <a:rPr lang="en-US" sz="24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0116" y="4800600"/>
            <a:ext cx="1189711" cy="192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encrypted-tbn0.gstatic.com/images?q=tbn:ANd9GcTev7pdddamfnPv4D1aiIqZ2mttdzHdv7FMLshITfh6NlG2_wG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24556" b="8010"/>
          <a:stretch/>
        </p:blipFill>
        <p:spPr bwMode="auto">
          <a:xfrm>
            <a:off x="6444343" y="1188655"/>
            <a:ext cx="2146955" cy="52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092286" y="265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2. 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Presence </a:t>
            </a:r>
            <a:r>
              <a:rPr lang="en-US" sz="4000" b="0" i="0" u="sng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of Liquid Water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96687" y="1496337"/>
            <a:ext cx="7815942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79400">
              <a:spcBef>
                <a:spcPts val="0"/>
              </a:spcBef>
              <a:buSzPct val="74733"/>
            </a:pPr>
            <a:r>
              <a:rPr lang="en-US" sz="295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Earth’s temperature range allows </a:t>
            </a:r>
            <a:r>
              <a:rPr lang="en-US" sz="295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water to exist in liquid form</a:t>
            </a:r>
            <a:r>
              <a:rPr lang="en-US" sz="2950" b="0" i="0" u="none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endParaRPr lang="en-US" sz="2950" b="0" i="0" u="none" strike="noStrike" cap="none" baseline="0" dirty="0" smtClean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indent="-279400">
              <a:spcBef>
                <a:spcPts val="0"/>
              </a:spcBef>
              <a:buSzPct val="74733"/>
            </a:pPr>
            <a:r>
              <a:rPr lang="en-US" sz="295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0°C is</a:t>
            </a:r>
            <a:r>
              <a:rPr lang="en-US" sz="2950" b="0" i="0" u="sng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5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freezing point of water </a:t>
            </a:r>
            <a:r>
              <a:rPr lang="en-US" sz="295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and 100°C </a:t>
            </a:r>
            <a:r>
              <a:rPr lang="en-US" sz="295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is the boiling</a:t>
            </a:r>
            <a:r>
              <a:rPr lang="en-US" sz="2950" b="0" i="0" u="sng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point of water</a:t>
            </a:r>
            <a:r>
              <a:rPr lang="en-US" sz="295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295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spcBef>
                <a:spcPts val="590"/>
              </a:spcBef>
              <a:buClr>
                <a:schemeClr val="accent1"/>
              </a:buClr>
              <a:buSzPct val="74733"/>
              <a:buFont typeface="Noto Symbol"/>
              <a:buChar char="○"/>
            </a:pPr>
            <a:r>
              <a:rPr lang="en-US" sz="295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Water is regularly available</a:t>
            </a:r>
            <a:r>
              <a:rPr lang="en-US" sz="2950" b="0" i="0" u="none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279400" algn="l" rtl="0">
              <a:spcBef>
                <a:spcPts val="590"/>
              </a:spcBef>
              <a:buClr>
                <a:schemeClr val="accent1"/>
              </a:buClr>
              <a:buSzPct val="74733"/>
              <a:buFont typeface="Noto Symbol"/>
              <a:buChar char="○"/>
            </a:pPr>
            <a:r>
              <a:rPr lang="en-US" sz="2950" u="sng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Landforms allow water to run from high to low elevations and replenish as the seasons change</a:t>
            </a:r>
            <a:r>
              <a:rPr lang="en-US" sz="295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2950" b="0" i="0" u="none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171" y="4915732"/>
            <a:ext cx="1953790" cy="150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983428" y="285458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3. 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Composition</a:t>
            </a:r>
            <a:r>
              <a:rPr lang="en-US" sz="4000" b="0" i="0" u="sng" strike="noStrike" cap="none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of </a:t>
            </a:r>
            <a:r>
              <a:rPr lang="en-US" sz="4000" b="0" i="0" u="sng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Atmosphere</a:t>
            </a:r>
            <a:endParaRPr lang="en-US" sz="4000" b="0" i="0" u="sng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37457" y="1428458"/>
            <a:ext cx="8316686" cy="3508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4733"/>
              <a:buFont typeface="Noto Symbol"/>
              <a:buChar char="○"/>
            </a:pP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Earth’s atmosphere thickness traps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heat </a:t>
            </a:r>
            <a:r>
              <a:rPr lang="en-US" sz="240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&amp;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protects</a:t>
            </a:r>
            <a:r>
              <a:rPr lang="en-US" sz="2400" b="0" i="0" u="sng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it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from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Sun’s harmful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UV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radiation.</a:t>
            </a:r>
            <a:endParaRPr lang="en-US" sz="2400" b="0" i="0" u="sng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74733"/>
              <a:buFont typeface="Noto Symbol"/>
              <a:buChar char="○"/>
            </a:pP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It also protects it from small</a:t>
            </a:r>
            <a:r>
              <a:rPr lang="en-US" sz="2400" b="0" i="0" u="sng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to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medium sized meteorites. 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74733"/>
              <a:buFont typeface="Noto Symbol"/>
              <a:buChar char="○"/>
            </a:pP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It contains gases including nitrogen</a:t>
            </a:r>
            <a:r>
              <a:rPr lang="en-US" sz="2400" b="0" i="0" u="sng" strike="noStrike" cap="none" baseline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oxygen,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argon, &amp;</a:t>
            </a:r>
            <a:r>
              <a:rPr lang="en-US" sz="2400" b="0" i="0" u="sng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sng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carbon dioxide</a:t>
            </a:r>
            <a:r>
              <a:rPr lang="en-US" sz="24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lang="en-US" sz="2400" b="0" i="0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24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(NOArCo2)</a:t>
            </a:r>
            <a:r>
              <a:rPr lang="en-US" sz="2400" b="0" i="0" strike="noStrike" cap="none" baseline="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en-US" sz="2400" b="0" i="0" strike="noStrike" cap="none" baseline="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662" y="4671930"/>
            <a:ext cx="2350694" cy="20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4.bp.blogspot.com/-HD7__ZcSNVo/TwIel84XF1I/AAAAAAAAATU/0o6_CF4CBu4/s1600/FIG01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0" y="3250511"/>
            <a:ext cx="3103901" cy="32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te.cet.edu/gcc/style/images/uploads/student%20pages/earth-atmosphere-lay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31" y="2843595"/>
            <a:ext cx="2543769" cy="36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heozonehole.com/images/index.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42" y="3600569"/>
            <a:ext cx="2250168" cy="20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uiExpand="1" build="p"/>
    </p:bldLst>
  </p:timing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450</Words>
  <Application>Microsoft Office PowerPoint</Application>
  <PresentationFormat>On-screen Show (4:3)</PresentationFormat>
  <Paragraphs>52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Noto Symbol</vt:lpstr>
      <vt:lpstr>Questrial</vt:lpstr>
      <vt:lpstr>Austin</vt:lpstr>
      <vt:lpstr>Existence of Life</vt:lpstr>
      <vt:lpstr>Goldilocks &amp; the 3 bears</vt:lpstr>
      <vt:lpstr>PowerPoint Presentation</vt:lpstr>
      <vt:lpstr>Cornell Notes</vt:lpstr>
      <vt:lpstr>Just Right…. </vt:lpstr>
      <vt:lpstr>What makes Earth “just right”?</vt:lpstr>
      <vt:lpstr>Characteristics that Allow Life to Exist: 1. Temperature</vt:lpstr>
      <vt:lpstr>2. Presence of Liquid Water</vt:lpstr>
      <vt:lpstr>3. Composition of Atmosphere</vt:lpstr>
      <vt:lpstr>4. Energy Source</vt:lpstr>
      <vt:lpstr>5. Nutrients</vt:lpstr>
      <vt:lpstr>Essential Question 2:  Why is Earth the perfect location for life to exist?</vt:lpstr>
      <vt:lpstr>Review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Existence of Life</dc:title>
  <cp:lastModifiedBy>Kristie Rannik</cp:lastModifiedBy>
  <cp:revision>21</cp:revision>
  <cp:lastPrinted>2015-09-03T13:49:08Z</cp:lastPrinted>
  <dcterms:modified xsi:type="dcterms:W3CDTF">2015-09-03T16:06:27Z</dcterms:modified>
</cp:coreProperties>
</file>