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9A26E-CFC5-40D8-825C-D34B26BAB31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4975C-1887-4788-A3E2-783E5224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0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FF68F93D-3673-0249-985F-BEEA73C65A2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8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0F824582-520E-664B-9BDD-69733067D30F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2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B70C6C89-1709-9641-91BD-86697AD1147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AE0BEA6A-FE84-954B-91AC-AF2A2B57876D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1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2D81F906-8A8E-B943-9A45-36081B805ECF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4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D32B-37A1-47B5-AE1F-AC5CD54E6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49ABC-FA86-4A03-85F0-13217F6B0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ADDB5-D44B-4EE3-A7E6-47FF96E4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55C-EA1E-4855-A0B3-348E3C235AA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06D7F-37C0-47F5-BF6C-F4F307BD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0138D-5202-4F98-B5E7-BF15CE3C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0780-2E54-48FD-A3ED-4F5ABF85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7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5D46-4384-4AAC-9E2B-AA9E6B02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02F19-143A-4536-9B99-D7FE4AACD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C3B6B-5E83-492D-8340-4F9BA9C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55C-EA1E-4855-A0B3-348E3C235AA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2082-F267-45A7-85B2-36BB2FE2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924FE-391D-4A8C-BBB5-B14C2EF4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0780-2E54-48FD-A3ED-4F5ABF85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DC69D-3742-440C-A131-DB77519DA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B369B-26D4-4AF4-A144-F5E1C171F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D0D3-85E3-4E97-88DB-591292D9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55C-EA1E-4855-A0B3-348E3C235AA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AE6B9-63E7-4FB1-9EDE-AADD6725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3B155-C8A1-4DB8-8C9E-A5D23AB5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0780-2E54-48FD-A3ED-4F5ABF85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D7A60-4F27-47DE-BC49-47E8627F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2D04-D1CF-4CFB-A5CD-79154829B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FD476-AAB0-465D-B79D-BE44380A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55C-EA1E-4855-A0B3-348E3C235AA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07BEF-2B66-4EF3-92E5-745A9E1A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511F7-E0A3-4B3F-914D-D490C15A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0780-2E54-48FD-A3ED-4F5ABF85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8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12C5-C50D-49B1-9761-8BD35098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57C91-9BD9-461A-9151-16A531AD2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16EA7-E166-4324-B787-26E7AE21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55C-EA1E-4855-A0B3-348E3C235AA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F28F0-C1DD-44BF-944B-AE876623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53094-F262-403C-9682-06169B4F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0780-2E54-48FD-A3ED-4F5ABF85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8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57F7-2FB6-42BA-A9F1-F069BD0B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31BA-DC8C-4401-AB45-C48BABC2B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6D776-8054-4418-A80D-0B28A9BB1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842D-77B5-47F2-A284-D34DB14E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55C-EA1E-4855-A0B3-348E3C235AA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65BEB-1F20-4028-B595-AAC937E2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86B48-481A-4903-B542-C2C27C7D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0780-2E54-48FD-A3ED-4F5ABF85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9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E251-585F-45CA-94AD-848340DA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BA11B-C2BD-44C4-9F46-D7E36BCD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CE9B7-6176-41F8-82AA-6D556D042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4D8A4-56A6-46FA-931E-88E035BCB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FC88B-D92F-4CB0-9532-BB602309C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6EFE1-66F7-4EA2-90CE-098C40A3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55C-EA1E-4855-A0B3-348E3C235AA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2C10AA-418A-4389-8056-E550E17A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8A0BC-6118-4205-A206-E1E95F4C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0780-2E54-48FD-A3ED-4F5ABF85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DA3F-AFB6-4BC9-9DC6-9A4DB9F5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B17A6-6433-48C2-B241-ECE30C9A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55C-EA1E-4855-A0B3-348E3C235AA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8EAFD-212D-472E-81B6-6F8A710A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ABCE2-02E4-4E1B-A88E-92AE4A3E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0780-2E54-48FD-A3ED-4F5ABF85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6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B7D8A-4CF4-48E1-BA6C-E1AF2904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55C-EA1E-4855-A0B3-348E3C235AA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55899-57EB-47FA-BA40-4951E90F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8902A-9C84-4E8A-AAE7-4AEE225D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0780-2E54-48FD-A3ED-4F5ABF85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6DE0-28F5-412C-AB1B-54914A38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CF96-67A1-47A9-9CCC-88B21FDD4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343D9-468D-479D-AE39-717B9FD24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AB77D-BE40-4731-88C7-C2E935A1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55C-EA1E-4855-A0B3-348E3C235AA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FC93B-DE3F-4059-9E13-71674821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5584-0A3E-4387-B8DC-89CFF6A7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0780-2E54-48FD-A3ED-4F5ABF85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7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F506-3284-4468-921C-B5FCC6CB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B8AFA-9B24-4310-8053-92F84811C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B2B32-A8C3-4836-8B4C-C62B68BB2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22A01-A975-4EE3-8F89-D11C6E2E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55C-EA1E-4855-A0B3-348E3C235AA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749FC-9CC9-44E9-AA80-B96EA424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D82BC-959F-41D1-B1BD-6D317C51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0780-2E54-48FD-A3ED-4F5ABF85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4E824D-9E4C-4A86-B767-DBA6AD28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39440-CA51-4DEB-BF4F-1B698949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55C43-2BD3-4AD7-A56C-3B12E3F19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255C-EA1E-4855-A0B3-348E3C235AA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086EA-DA8E-4EA4-9C05-1196F8D4A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AAE9C-3D36-4CBE-8EB9-5AF90600E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B0780-2E54-48FD-A3ED-4F5ABF85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0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9VyrbG7FZ2Q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rFxu7NEoKC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Image:Stomach_colon_rectum_diagram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4800" b="1"/>
              <a:t>       4. Vestigial Structures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143000"/>
            <a:ext cx="7772400" cy="5073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u="sng"/>
              <a:t>Vestigial structures </a:t>
            </a:r>
            <a:r>
              <a:rPr lang="en-US" altLang="en-US" sz="4000"/>
              <a:t>are structures that serve </a:t>
            </a:r>
            <a:r>
              <a:rPr lang="en-US" altLang="en-US" sz="4000" i="1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no function </a:t>
            </a:r>
            <a:r>
              <a:rPr lang="en-US" altLang="en-US" sz="4000">
                <a:ea typeface="Arial" charset="0"/>
                <a:cs typeface="Arial" charset="0"/>
              </a:rPr>
              <a:t>in the present organism</a:t>
            </a:r>
            <a:r>
              <a:rPr lang="en-US" altLang="en-US" sz="4000"/>
              <a:t>, BUT </a:t>
            </a:r>
            <a:r>
              <a:rPr lang="en-US" altLang="en-US" sz="4000" i="1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were useful structures in earlier ancestors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/>
              <a:t>human ear muscles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/>
              <a:t>human tailbone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/>
              <a:t>human appendix </a:t>
            </a:r>
          </a:p>
        </p:txBody>
      </p:sp>
    </p:spTree>
    <p:extLst>
      <p:ext uri="{BB962C8B-B14F-4D97-AF65-F5344CB8AC3E}">
        <p14:creationId xmlns:p14="http://schemas.microsoft.com/office/powerpoint/2010/main" val="13925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882650"/>
            <a:ext cx="257968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5450" y="1173164"/>
            <a:ext cx="4857750" cy="5227637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 algn="ctr">
              <a:buNone/>
            </a:pPr>
            <a:r>
              <a:rPr lang="en-US" altLang="en-US" b="1">
                <a:solidFill>
                  <a:srgbClr val="0070C0"/>
                </a:solidFill>
              </a:rPr>
              <a:t>Features present in modern animals that are no longer in use.</a:t>
            </a:r>
          </a:p>
          <a:p>
            <a:pPr marL="0" indent="0" algn="ctr">
              <a:buNone/>
            </a:pPr>
            <a:endParaRPr lang="en-US" altLang="en-US" b="1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altLang="en-US" b="1">
                <a:solidFill>
                  <a:srgbClr val="7030A0"/>
                </a:solidFill>
              </a:rPr>
              <a:t>Vestigial structures give hints as to the evolution of organisms.</a:t>
            </a:r>
          </a:p>
          <a:p>
            <a:pPr marL="0" indent="0" algn="ctr">
              <a:buNone/>
            </a:pPr>
            <a:endParaRPr lang="en-US" altLang="en-US" b="1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altLang="en-US" b="1">
                <a:solidFill>
                  <a:srgbClr val="008F00"/>
                </a:solidFill>
              </a:rPr>
              <a:t>Can include neurological pathways, structures and organs.</a:t>
            </a:r>
          </a:p>
          <a:p>
            <a:pPr marL="0" indent="0">
              <a:buNone/>
            </a:pPr>
            <a:endParaRPr lang="en-US" altLang="en-US" b="1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  <p:pic>
        <p:nvPicPr>
          <p:cNvPr id="870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3786189"/>
            <a:ext cx="21240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882651"/>
            <a:ext cx="189388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Box 5"/>
          <p:cNvSpPr txBox="1">
            <a:spLocks noChangeArrowheads="1"/>
          </p:cNvSpPr>
          <p:nvPr/>
        </p:nvSpPr>
        <p:spPr bwMode="auto">
          <a:xfrm>
            <a:off x="7010400" y="5191126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2F92"/>
                </a:solidFill>
              </a:rPr>
              <a:t>appendix</a:t>
            </a:r>
            <a:endParaRPr lang="en-US" altLang="en-US"/>
          </a:p>
        </p:txBody>
      </p:sp>
      <p:sp>
        <p:nvSpPr>
          <p:cNvPr id="87046" name="TextBox 6"/>
          <p:cNvSpPr txBox="1">
            <a:spLocks noChangeArrowheads="1"/>
          </p:cNvSpPr>
          <p:nvPr/>
        </p:nvSpPr>
        <p:spPr bwMode="auto">
          <a:xfrm>
            <a:off x="9220200" y="3003551"/>
            <a:ext cx="1284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2F92"/>
                </a:solidFill>
              </a:rPr>
              <a:t>tailbone</a:t>
            </a:r>
            <a:endParaRPr lang="en-US" altLang="en-US"/>
          </a:p>
        </p:txBody>
      </p:sp>
      <p:sp>
        <p:nvSpPr>
          <p:cNvPr id="87047" name="TextBox 7"/>
          <p:cNvSpPr txBox="1">
            <a:spLocks noChangeArrowheads="1"/>
          </p:cNvSpPr>
          <p:nvPr/>
        </p:nvSpPr>
        <p:spPr bwMode="auto">
          <a:xfrm>
            <a:off x="6786564" y="2922588"/>
            <a:ext cx="1100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2F92"/>
                </a:solidFill>
              </a:rPr>
              <a:t>whale pelvis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6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4038"/>
            <a:ext cx="3810000" cy="41148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/>
              <a:t>https://www.youtube.com/watch?v=9VyrbG7FZ2Q</a:t>
            </a:r>
          </a:p>
        </p:txBody>
      </p:sp>
      <p:pic>
        <p:nvPicPr>
          <p:cNvPr id="88066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3150" y="1254125"/>
            <a:ext cx="3886200" cy="4675188"/>
          </a:xfrm>
        </p:spPr>
      </p:pic>
    </p:spTree>
    <p:extLst>
      <p:ext uri="{BB962C8B-B14F-4D97-AF65-F5344CB8AC3E}">
        <p14:creationId xmlns:p14="http://schemas.microsoft.com/office/powerpoint/2010/main" val="92147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evidence do we have that organisms change over time?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Vestigial Parts</a:t>
            </a:r>
          </a:p>
        </p:txBody>
      </p:sp>
      <p:pic>
        <p:nvPicPr>
          <p:cNvPr id="89091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828925"/>
            <a:ext cx="5578475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5029201" y="6032500"/>
            <a:ext cx="505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hlinkClick r:id="rId2"/>
              </a:rPr>
              <a:t>https://www.youtube.com/watch?v=rFxu7NEoKC8</a:t>
            </a:r>
            <a:r>
              <a:rPr lang="en-US" alt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6796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59" name="Picture 7" descr="append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35814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9" descr="250px-Stomach_colon_rectum_diagra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46038"/>
            <a:ext cx="501332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22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81200"/>
            <a:ext cx="7772400" cy="4648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US" altLang="en-US"/>
          </a:p>
        </p:txBody>
      </p:sp>
      <p:pic>
        <p:nvPicPr>
          <p:cNvPr id="47107" name="Picture 4" descr="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37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96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5334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Vestigial Organs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-1143000"/>
            <a:ext cx="7772400" cy="731520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 altLang="en-US"/>
              <a:t> </a:t>
            </a:r>
          </a:p>
        </p:txBody>
      </p:sp>
      <p:pic>
        <p:nvPicPr>
          <p:cNvPr id="49155" name="Picture 4" descr="coccy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1"/>
          <p:cNvSpPr>
            <a:spLocks noChangeArrowheads="1"/>
          </p:cNvSpPr>
          <p:nvPr/>
        </p:nvSpPr>
        <p:spPr bwMode="auto">
          <a:xfrm>
            <a:off x="4872039" y="3198814"/>
            <a:ext cx="244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/>
              <a:t>Login Instructions</a:t>
            </a:r>
          </a:p>
        </p:txBody>
      </p:sp>
    </p:spTree>
    <p:extLst>
      <p:ext uri="{BB962C8B-B14F-4D97-AF65-F5344CB8AC3E}">
        <p14:creationId xmlns:p14="http://schemas.microsoft.com/office/powerpoint/2010/main" val="53075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382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/>
              <a:t>Major Evidence for Evolution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8229600" cy="484505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altLang="en-US" sz="4000" b="1" dirty="0"/>
              <a:t>Fossil record </a:t>
            </a:r>
            <a:r>
              <a:rPr lang="en-US" altLang="en-US" sz="4800" dirty="0"/>
              <a:t>✔</a:t>
            </a:r>
            <a:endParaRPr lang="en-US" sz="700" dirty="0"/>
          </a:p>
          <a:p>
            <a:pPr marL="742950" indent="-742950">
              <a:buFont typeface="+mj-lt"/>
              <a:buAutoNum type="arabicPeriod"/>
              <a:defRPr/>
            </a:pPr>
            <a:r>
              <a:rPr lang="en-US" altLang="en-US" sz="4000" b="1" dirty="0"/>
              <a:t>Morphology </a:t>
            </a:r>
            <a:r>
              <a:rPr lang="en-US" altLang="en-US" sz="4000" dirty="0"/>
              <a:t>✔</a:t>
            </a:r>
            <a:endParaRPr lang="en-US" sz="4000" dirty="0"/>
          </a:p>
          <a:p>
            <a:pPr marL="742950" indent="-742950">
              <a:buFont typeface="+mj-lt"/>
              <a:buAutoNum type="arabicPeriod"/>
              <a:defRPr/>
            </a:pPr>
            <a:r>
              <a:rPr lang="en-US" altLang="en-US" sz="4000" b="1" dirty="0"/>
              <a:t>Homologous structures </a:t>
            </a:r>
            <a:r>
              <a:rPr lang="en-US" altLang="en-US" sz="4000" dirty="0"/>
              <a:t>✔</a:t>
            </a:r>
            <a:endParaRPr lang="en-US" altLang="en-US" sz="4000" b="1" dirty="0"/>
          </a:p>
          <a:p>
            <a:pPr marL="742950" indent="-742950">
              <a:buFont typeface="+mj-lt"/>
              <a:buAutoNum type="arabicPeriod"/>
              <a:defRPr/>
            </a:pPr>
            <a:r>
              <a:rPr lang="en-US" altLang="en-US" sz="4000" b="1" dirty="0"/>
              <a:t>Vestigial structures</a:t>
            </a:r>
            <a:r>
              <a:rPr lang="en-US" altLang="en-US" sz="4000" dirty="0"/>
              <a:t>✔</a:t>
            </a:r>
            <a:endParaRPr lang="en-US" altLang="en-US" sz="4000" b="1" dirty="0"/>
          </a:p>
          <a:p>
            <a:pPr marL="742950" indent="-742950">
              <a:buFont typeface="+mj-lt"/>
              <a:buAutoNum type="arabicPeriod"/>
              <a:defRPr/>
            </a:pPr>
            <a:r>
              <a:rPr lang="en-US" altLang="en-US" sz="4000" b="1" dirty="0"/>
              <a:t>Analogous structures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altLang="en-US" sz="4000" b="1" dirty="0"/>
              <a:t>Embryological development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altLang="en-US" sz="4000" b="1" dirty="0"/>
              <a:t>Biochemical evidence--DNA</a:t>
            </a:r>
          </a:p>
          <a:p>
            <a:pPr eaLnBrk="1" hangingPunct="1">
              <a:buFont typeface="Wingdings" charset="2"/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025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34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       4. Vestigial Structures</vt:lpstr>
      <vt:lpstr>PowerPoint Presentation</vt:lpstr>
      <vt:lpstr>PowerPoint Presentation</vt:lpstr>
      <vt:lpstr>What evidence do we have that organisms change over time?</vt:lpstr>
      <vt:lpstr>PowerPoint Presentation</vt:lpstr>
      <vt:lpstr>PowerPoint Presentation</vt:lpstr>
      <vt:lpstr>Vestigial Organs</vt:lpstr>
      <vt:lpstr>Major Evidence for Evolution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4. Vestigial Structures</dc:title>
  <dc:creator>Megonigal, Elizabeth</dc:creator>
  <cp:lastModifiedBy>Megonigal, Elizabeth</cp:lastModifiedBy>
  <cp:revision>1</cp:revision>
  <dcterms:created xsi:type="dcterms:W3CDTF">2018-10-03T17:15:00Z</dcterms:created>
  <dcterms:modified xsi:type="dcterms:W3CDTF">2018-10-03T17:15:21Z</dcterms:modified>
</cp:coreProperties>
</file>